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5" r:id="rId7"/>
    <p:sldId id="337" r:id="rId8"/>
    <p:sldId id="336" r:id="rId9"/>
    <p:sldId id="298" r:id="rId10"/>
    <p:sldId id="338" r:id="rId11"/>
    <p:sldId id="339" r:id="rId12"/>
    <p:sldId id="340" r:id="rId13"/>
    <p:sldId id="341" r:id="rId14"/>
    <p:sldId id="342" r:id="rId15"/>
    <p:sldId id="343" r:id="rId16"/>
    <p:sldId id="344" r:id="rId17"/>
    <p:sldId id="345" r:id="rId18"/>
    <p:sldId id="346" r:id="rId19"/>
    <p:sldId id="347" r:id="rId20"/>
    <p:sldId id="277" r:id="rId21"/>
    <p:sldId id="284" r:id="rId22"/>
    <p:sldId id="348" r:id="rId23"/>
    <p:sldId id="349" r:id="rId24"/>
    <p:sldId id="350" r:id="rId25"/>
    <p:sldId id="351" r:id="rId26"/>
    <p:sldId id="352" r:id="rId27"/>
    <p:sldId id="353" r:id="rId28"/>
    <p:sldId id="354" r:id="rId29"/>
    <p:sldId id="355" r:id="rId30"/>
    <p:sldId id="356" r:id="rId31"/>
    <p:sldId id="357" r:id="rId32"/>
    <p:sldId id="358" r:id="rId33"/>
    <p:sldId id="359" r:id="rId34"/>
    <p:sldId id="360" r:id="rId35"/>
    <p:sldId id="361" r:id="rId36"/>
    <p:sldId id="362" r:id="rId37"/>
    <p:sldId id="363" r:id="rId38"/>
    <p:sldId id="364" r:id="rId39"/>
    <p:sldId id="365" r:id="rId40"/>
    <p:sldId id="366" r:id="rId41"/>
    <p:sldId id="367" r:id="rId42"/>
    <p:sldId id="294" r:id="rId43"/>
    <p:sldId id="368" r:id="rId44"/>
    <p:sldId id="369" r:id="rId45"/>
    <p:sldId id="370" r:id="rId46"/>
    <p:sldId id="321" r:id="rId47"/>
    <p:sldId id="371" r:id="rId48"/>
    <p:sldId id="372" r:id="rId49"/>
    <p:sldId id="373" r:id="rId50"/>
    <p:sldId id="288" r:id="rId51"/>
    <p:sldId id="374" r:id="rId52"/>
    <p:sldId id="375" r:id="rId53"/>
    <p:sldId id="376" r:id="rId54"/>
    <p:sldId id="377"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2" d="100"/>
          <a:sy n="102" d="100"/>
        </p:scale>
        <p:origin x="121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158329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chetan-957/IBM-Capstone/blob/main/jupyter-labs-webscraping%20Answers.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chetan-957/IBM-Capstone/blob/main/labs-jupyter-spacex-Data%20wrangling%20Answers.ipynb"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chetan-957/IBM-Capstone/blob/main/eda-dataviz%20Answers.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hetan-957/IBM-Capstone/blob/main/jupyter-labs-eda-sql-coursera_sqllite%20answers.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chetan-957/IBM-Capstone/blob/main/lab_jupyter_launch_site_location%20with%20answers.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chetan-957/IBM-Capstone/blob/main/spacex-dash-app.p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hetan-957/IBM-Capstone/blob/main/SpaceX_Machine%20Learning%20Prediction_Part_5%20Answers.ipynb"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chetan-957/IBM-Capstone/blob/main/jupyter-labs-spacex-data-collection-api%20with%20answers.ipynb"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60804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Chetan Sai Abhishek Injavarapu</a:t>
            </a:r>
          </a:p>
          <a:p>
            <a:r>
              <a:rPr lang="en-US" dirty="0">
                <a:solidFill>
                  <a:schemeClr val="bg2"/>
                </a:solidFill>
                <a:latin typeface="Abadi" panose="020B0604020104020204" pitchFamily="34" charset="0"/>
                <a:ea typeface="SF Pro" pitchFamily="2" charset="0"/>
                <a:cs typeface="SF Pro" pitchFamily="2" charset="0"/>
              </a:rPr>
              <a:t>02/20/2026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B2A5-FD4C-6301-DE6A-7E1B9061F78B}"/>
              </a:ext>
            </a:extLst>
          </p:cNvPr>
          <p:cNvSpPr>
            <a:spLocks noGrp="1"/>
          </p:cNvSpPr>
          <p:nvPr>
            <p:ph type="title"/>
          </p:nvPr>
        </p:nvSpPr>
        <p:spPr>
          <a:xfrm>
            <a:off x="838200" y="365126"/>
            <a:ext cx="10515600" cy="417300"/>
          </a:xfrm>
        </p:spPr>
        <p:txBody>
          <a:bodyPr/>
          <a:lstStyle/>
          <a:p>
            <a:r>
              <a:rPr lang="en-US" sz="2800" b="1" dirty="0">
                <a:latin typeface="+mn-lt"/>
              </a:rPr>
              <a:t>Data Collection – Web Scraping</a:t>
            </a:r>
          </a:p>
        </p:txBody>
      </p:sp>
      <p:sp>
        <p:nvSpPr>
          <p:cNvPr id="3" name="Content Placeholder 2">
            <a:extLst>
              <a:ext uri="{FF2B5EF4-FFF2-40B4-BE49-F238E27FC236}">
                <a16:creationId xmlns:a16="http://schemas.microsoft.com/office/drawing/2014/main" id="{FF763178-B186-A366-17A4-5C54AD6058C4}"/>
              </a:ext>
            </a:extLst>
          </p:cNvPr>
          <p:cNvSpPr>
            <a:spLocks noGrp="1"/>
          </p:cNvSpPr>
          <p:nvPr>
            <p:ph idx="1"/>
          </p:nvPr>
        </p:nvSpPr>
        <p:spPr>
          <a:xfrm>
            <a:off x="838200" y="782426"/>
            <a:ext cx="5257800" cy="5710448"/>
          </a:xfrm>
        </p:spPr>
        <p:txBody>
          <a:bodyPr/>
          <a:lstStyle/>
          <a:p>
            <a:r>
              <a:rPr lang="en-US" sz="1800" dirty="0"/>
              <a:t>Sent HTTP request to retrieve Wikipedia launch history page</a:t>
            </a:r>
          </a:p>
          <a:p>
            <a:r>
              <a:rPr lang="en-US" sz="1800" dirty="0"/>
              <a:t>Extracted HTML content using requests</a:t>
            </a:r>
          </a:p>
          <a:p>
            <a:r>
              <a:rPr lang="en-US" sz="1800" dirty="0"/>
              <a:t>Parsed webpage structure using BeautifulSoup</a:t>
            </a:r>
          </a:p>
          <a:p>
            <a:r>
              <a:rPr lang="en-US" sz="1800" dirty="0"/>
              <a:t>Identified and extracted specific launch history tables</a:t>
            </a:r>
          </a:p>
          <a:p>
            <a:r>
              <a:rPr lang="en-US" sz="1800" dirty="0"/>
              <a:t>Iterated through table rows and columns to extract landing outcome data</a:t>
            </a:r>
          </a:p>
          <a:p>
            <a:r>
              <a:rPr lang="en-US" sz="1800" dirty="0"/>
              <a:t>Cleaned irregular characters and formatting inconsistencies</a:t>
            </a:r>
          </a:p>
          <a:p>
            <a:r>
              <a:rPr lang="en-US" sz="1800" dirty="0"/>
              <a:t>Converted extracted table data into structured Pandas DataFrame</a:t>
            </a:r>
          </a:p>
          <a:p>
            <a:r>
              <a:rPr lang="en-US" sz="1800" dirty="0"/>
              <a:t>Standardized column names and data types</a:t>
            </a:r>
          </a:p>
          <a:p>
            <a:r>
              <a:rPr lang="en-US" sz="1800" dirty="0"/>
              <a:t>Merged scraped landing outcome data with API dataset</a:t>
            </a:r>
          </a:p>
          <a:p>
            <a:r>
              <a:rPr lang="en-US" sz="1800" dirty="0"/>
              <a:t>GitHub Url: </a:t>
            </a:r>
            <a:r>
              <a:rPr lang="en-US" sz="1800" dirty="0">
                <a:hlinkClick r:id="rId2"/>
              </a:rPr>
              <a:t>https://github.com/chetan-957/IBM-Capstone/blob/main/jupyter-labs-webscraping%20Answers.ipynb</a:t>
            </a:r>
            <a:endParaRPr lang="en-US" sz="1800" dirty="0"/>
          </a:p>
          <a:p>
            <a:endParaRPr lang="en-US" dirty="0"/>
          </a:p>
        </p:txBody>
      </p:sp>
      <p:pic>
        <p:nvPicPr>
          <p:cNvPr id="9" name="Picture 8">
            <a:extLst>
              <a:ext uri="{FF2B5EF4-FFF2-40B4-BE49-F238E27FC236}">
                <a16:creationId xmlns:a16="http://schemas.microsoft.com/office/drawing/2014/main" id="{12768C51-8E40-9B35-F25B-5462C42BA73A}"/>
              </a:ext>
            </a:extLst>
          </p:cNvPr>
          <p:cNvPicPr>
            <a:picLocks noChangeAspect="1"/>
          </p:cNvPicPr>
          <p:nvPr/>
        </p:nvPicPr>
        <p:blipFill>
          <a:blip r:embed="rId3"/>
          <a:stretch>
            <a:fillRect/>
          </a:stretch>
        </p:blipFill>
        <p:spPr>
          <a:xfrm>
            <a:off x="7609095" y="365126"/>
            <a:ext cx="3591426" cy="6030167"/>
          </a:xfrm>
          <a:prstGeom prst="rect">
            <a:avLst/>
          </a:prstGeom>
        </p:spPr>
      </p:pic>
    </p:spTree>
    <p:extLst>
      <p:ext uri="{BB962C8B-B14F-4D97-AF65-F5344CB8AC3E}">
        <p14:creationId xmlns:p14="http://schemas.microsoft.com/office/powerpoint/2010/main" val="107983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411F-033A-28C5-150A-9C62154190FD}"/>
              </a:ext>
            </a:extLst>
          </p:cNvPr>
          <p:cNvSpPr>
            <a:spLocks noGrp="1"/>
          </p:cNvSpPr>
          <p:nvPr>
            <p:ph type="title"/>
          </p:nvPr>
        </p:nvSpPr>
        <p:spPr>
          <a:xfrm>
            <a:off x="838200" y="165903"/>
            <a:ext cx="10515600" cy="398446"/>
          </a:xfrm>
        </p:spPr>
        <p:txBody>
          <a:bodyPr/>
          <a:lstStyle/>
          <a:p>
            <a:r>
              <a:rPr lang="en-US" sz="2800" b="1" dirty="0">
                <a:latin typeface="+mn-lt"/>
              </a:rPr>
              <a:t>Data Wrangling</a:t>
            </a:r>
          </a:p>
        </p:txBody>
      </p:sp>
      <p:sp>
        <p:nvSpPr>
          <p:cNvPr id="3" name="Content Placeholder 2">
            <a:extLst>
              <a:ext uri="{FF2B5EF4-FFF2-40B4-BE49-F238E27FC236}">
                <a16:creationId xmlns:a16="http://schemas.microsoft.com/office/drawing/2014/main" id="{4F0B7983-37D4-1614-0970-575036ACB414}"/>
              </a:ext>
            </a:extLst>
          </p:cNvPr>
          <p:cNvSpPr>
            <a:spLocks noGrp="1"/>
          </p:cNvSpPr>
          <p:nvPr>
            <p:ph idx="1"/>
          </p:nvPr>
        </p:nvSpPr>
        <p:spPr>
          <a:xfrm>
            <a:off x="838200" y="564349"/>
            <a:ext cx="6806938" cy="6127748"/>
          </a:xfrm>
        </p:spPr>
        <p:txBody>
          <a:bodyPr/>
          <a:lstStyle/>
          <a:p>
            <a:r>
              <a:rPr lang="en-US" sz="1800" dirty="0"/>
              <a:t>Removed irrelevant and redundant variables</a:t>
            </a:r>
          </a:p>
          <a:p>
            <a:r>
              <a:rPr lang="en-US" sz="1800" dirty="0"/>
              <a:t>Filtered only Falcon 9 launches</a:t>
            </a:r>
          </a:p>
          <a:p>
            <a:r>
              <a:rPr lang="en-US" sz="1800" dirty="0"/>
              <a:t>Handled missing values in payload mass and landing outcome</a:t>
            </a:r>
          </a:p>
          <a:p>
            <a:r>
              <a:rPr lang="en-US" sz="1800" dirty="0"/>
              <a:t>Converted categorical variables (orbit, launch site, booster version) into encoded features</a:t>
            </a:r>
          </a:p>
          <a:p>
            <a:r>
              <a:rPr lang="en-US" sz="1800" dirty="0"/>
              <a:t>Standardized column names and data types</a:t>
            </a:r>
          </a:p>
          <a:p>
            <a:r>
              <a:rPr lang="en-US" sz="1800" dirty="0"/>
              <a:t>Created binary target variable:</a:t>
            </a:r>
          </a:p>
          <a:p>
            <a:pPr lvl="1"/>
            <a:r>
              <a:rPr lang="en-US" sz="1800" dirty="0"/>
              <a:t>1 → Successful landing/0 → Failed / Unsuccessful landing</a:t>
            </a:r>
          </a:p>
          <a:p>
            <a:r>
              <a:rPr lang="en-US" sz="1800" dirty="0"/>
              <a:t>Verified dataset consistency and removed duplicates</a:t>
            </a:r>
          </a:p>
          <a:p>
            <a:r>
              <a:rPr lang="en-US" sz="1800" dirty="0"/>
              <a:t>Prepared final feature matrix for modeling</a:t>
            </a:r>
          </a:p>
          <a:p>
            <a:r>
              <a:rPr lang="en-US" sz="1800" b="1" dirty="0"/>
              <a:t>Technical Processing Details</a:t>
            </a:r>
          </a:p>
          <a:p>
            <a:r>
              <a:rPr lang="en-US" sz="1800" dirty="0"/>
              <a:t>Used drop() to remove unnecessary columns</a:t>
            </a:r>
          </a:p>
          <a:p>
            <a:r>
              <a:rPr lang="en-US" sz="1800" dirty="0"/>
              <a:t>Applied filtering conditions to isolate relevant missions</a:t>
            </a:r>
          </a:p>
          <a:p>
            <a:r>
              <a:rPr lang="en-US" sz="1800" dirty="0"/>
              <a:t>Used .</a:t>
            </a:r>
            <a:r>
              <a:rPr lang="en-US" sz="1800" dirty="0" err="1"/>
              <a:t>isnull</a:t>
            </a:r>
            <a:r>
              <a:rPr lang="en-US" sz="1800" dirty="0"/>
              <a:t>() and conditional logic for missing value handling</a:t>
            </a:r>
          </a:p>
          <a:p>
            <a:r>
              <a:rPr lang="en-US" sz="1800" dirty="0"/>
              <a:t>Converted data types using .</a:t>
            </a:r>
            <a:r>
              <a:rPr lang="en-US" sz="1800" dirty="0" err="1"/>
              <a:t>astype</a:t>
            </a:r>
            <a:r>
              <a:rPr lang="en-US" sz="1800" dirty="0"/>
              <a:t>()</a:t>
            </a:r>
          </a:p>
          <a:p>
            <a:r>
              <a:rPr lang="en-US" sz="1800" dirty="0"/>
              <a:t>Applied one-hot encoding using </a:t>
            </a:r>
            <a:r>
              <a:rPr lang="en-US" sz="1800" dirty="0" err="1"/>
              <a:t>pd.get_dummies</a:t>
            </a:r>
            <a:r>
              <a:rPr lang="en-US" sz="1800" dirty="0"/>
              <a:t>()</a:t>
            </a:r>
          </a:p>
          <a:p>
            <a:r>
              <a:rPr lang="en-US" sz="1800" dirty="0"/>
              <a:t>Created target variable using logical condition mapping</a:t>
            </a:r>
          </a:p>
          <a:p>
            <a:endParaRPr lang="en-US" sz="1800" dirty="0"/>
          </a:p>
        </p:txBody>
      </p:sp>
      <p:pic>
        <p:nvPicPr>
          <p:cNvPr id="5" name="Picture 4">
            <a:extLst>
              <a:ext uri="{FF2B5EF4-FFF2-40B4-BE49-F238E27FC236}">
                <a16:creationId xmlns:a16="http://schemas.microsoft.com/office/drawing/2014/main" id="{A4E6743C-AF0D-5BA5-E7E5-E09EF63EDB1E}"/>
              </a:ext>
            </a:extLst>
          </p:cNvPr>
          <p:cNvPicPr>
            <a:picLocks noChangeAspect="1"/>
          </p:cNvPicPr>
          <p:nvPr/>
        </p:nvPicPr>
        <p:blipFill>
          <a:blip r:embed="rId3"/>
          <a:stretch>
            <a:fillRect/>
          </a:stretch>
        </p:blipFill>
        <p:spPr>
          <a:xfrm>
            <a:off x="7645138" y="564349"/>
            <a:ext cx="3402263" cy="4952852"/>
          </a:xfrm>
          <a:prstGeom prst="rect">
            <a:avLst/>
          </a:prstGeom>
        </p:spPr>
      </p:pic>
      <p:sp>
        <p:nvSpPr>
          <p:cNvPr id="6" name="TextBox 5">
            <a:extLst>
              <a:ext uri="{FF2B5EF4-FFF2-40B4-BE49-F238E27FC236}">
                <a16:creationId xmlns:a16="http://schemas.microsoft.com/office/drawing/2014/main" id="{21FF34EE-6522-EAA5-CAB6-2B0A7EC7B652}"/>
              </a:ext>
            </a:extLst>
          </p:cNvPr>
          <p:cNvSpPr txBox="1"/>
          <p:nvPr/>
        </p:nvSpPr>
        <p:spPr>
          <a:xfrm>
            <a:off x="7645138" y="5380672"/>
            <a:ext cx="3708662" cy="1477328"/>
          </a:xfrm>
          <a:prstGeom prst="rect">
            <a:avLst/>
          </a:prstGeom>
          <a:noFill/>
        </p:spPr>
        <p:txBody>
          <a:bodyPr wrap="square" rtlCol="0">
            <a:spAutoFit/>
          </a:bodyPr>
          <a:lstStyle/>
          <a:p>
            <a:r>
              <a:rPr lang="en-US" dirty="0"/>
              <a:t>GitHub Url:</a:t>
            </a:r>
            <a:r>
              <a:rPr lang="en-US" dirty="0">
                <a:hlinkClick r:id="rId4"/>
              </a:rPr>
              <a:t>https://github.com/chetan-957/IBM-Capstone/blob/main/labs-jupyter-spacex-Data%20wrangling%20Answers.ipynb</a:t>
            </a:r>
            <a:endParaRPr lang="en-US" dirty="0"/>
          </a:p>
        </p:txBody>
      </p:sp>
    </p:spTree>
    <p:extLst>
      <p:ext uri="{BB962C8B-B14F-4D97-AF65-F5344CB8AC3E}">
        <p14:creationId xmlns:p14="http://schemas.microsoft.com/office/powerpoint/2010/main" val="3407202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67D04-6140-C8E9-C2A9-5C229DCC4B66}"/>
              </a:ext>
            </a:extLst>
          </p:cNvPr>
          <p:cNvSpPr>
            <a:spLocks noGrp="1"/>
          </p:cNvSpPr>
          <p:nvPr>
            <p:ph type="title"/>
          </p:nvPr>
        </p:nvSpPr>
        <p:spPr>
          <a:xfrm>
            <a:off x="838200" y="275189"/>
            <a:ext cx="10515600" cy="398446"/>
          </a:xfrm>
        </p:spPr>
        <p:txBody>
          <a:bodyPr/>
          <a:lstStyle/>
          <a:p>
            <a:r>
              <a:rPr lang="en-US" sz="2800" b="1" dirty="0">
                <a:latin typeface="+mn-lt"/>
              </a:rPr>
              <a:t>EDA With Data Visualization</a:t>
            </a:r>
          </a:p>
        </p:txBody>
      </p:sp>
      <p:sp>
        <p:nvSpPr>
          <p:cNvPr id="3" name="Content Placeholder 2">
            <a:extLst>
              <a:ext uri="{FF2B5EF4-FFF2-40B4-BE49-F238E27FC236}">
                <a16:creationId xmlns:a16="http://schemas.microsoft.com/office/drawing/2014/main" id="{9AB56FEC-A2C9-E3D0-2346-2DAF618D474E}"/>
              </a:ext>
            </a:extLst>
          </p:cNvPr>
          <p:cNvSpPr>
            <a:spLocks noGrp="1"/>
          </p:cNvSpPr>
          <p:nvPr>
            <p:ph idx="1"/>
          </p:nvPr>
        </p:nvSpPr>
        <p:spPr>
          <a:xfrm>
            <a:off x="838200" y="673636"/>
            <a:ext cx="6043367" cy="6094428"/>
          </a:xfrm>
        </p:spPr>
        <p:txBody>
          <a:bodyPr/>
          <a:lstStyle/>
          <a:p>
            <a:r>
              <a:rPr lang="en-US" sz="1800" dirty="0"/>
              <a:t>The exploratory data analysis focused on understanding relationships between mission features and landing success.</a:t>
            </a:r>
          </a:p>
          <a:p>
            <a:r>
              <a:rPr lang="en-US" sz="1800" b="1" dirty="0"/>
              <a:t>Launch Site vs Flight Count (Bar Chart)</a:t>
            </a:r>
          </a:p>
          <a:p>
            <a:r>
              <a:rPr lang="en-US" sz="1800" dirty="0"/>
              <a:t>Showed distribution of launches across sites</a:t>
            </a:r>
          </a:p>
          <a:p>
            <a:r>
              <a:rPr lang="en-US" sz="1800" dirty="0"/>
              <a:t>Helped identify high-frequency launch locations</a:t>
            </a:r>
          </a:p>
          <a:p>
            <a:pPr marL="0" indent="0">
              <a:buNone/>
            </a:pPr>
            <a:r>
              <a:rPr lang="en-US" sz="1800" b="1" dirty="0"/>
              <a:t> Launch Site vs Success Rate (Bar Chart)</a:t>
            </a:r>
          </a:p>
          <a:p>
            <a:r>
              <a:rPr lang="en-US" sz="1800" dirty="0"/>
              <a:t>Compared landing success percentages by site</a:t>
            </a:r>
          </a:p>
          <a:p>
            <a:r>
              <a:rPr lang="en-US" sz="1800" dirty="0"/>
              <a:t>Identified which sites had higher reliability</a:t>
            </a:r>
          </a:p>
          <a:p>
            <a:pPr marL="0" indent="0">
              <a:buNone/>
            </a:pPr>
            <a:r>
              <a:rPr lang="en-US" sz="1800" b="1" dirty="0"/>
              <a:t>Payload Mass vs Landing Outcome (Scatter Plot)</a:t>
            </a:r>
          </a:p>
          <a:p>
            <a:r>
              <a:rPr lang="en-US" sz="1800" dirty="0"/>
              <a:t>Examined impact of payload weight on landing success</a:t>
            </a:r>
          </a:p>
          <a:p>
            <a:r>
              <a:rPr lang="en-US" sz="1800" dirty="0"/>
              <a:t>Used to observe potential inverse relationship</a:t>
            </a:r>
          </a:p>
          <a:p>
            <a:pPr marL="0" indent="0">
              <a:buNone/>
            </a:pPr>
            <a:r>
              <a:rPr lang="en-US" sz="1800" b="1" dirty="0"/>
              <a:t>Payload Mass vs Flight Number (Scatter Plot)</a:t>
            </a:r>
          </a:p>
          <a:p>
            <a:r>
              <a:rPr lang="en-US" sz="1800" dirty="0"/>
              <a:t>Analyzed performance trends as SpaceX gained experience</a:t>
            </a:r>
          </a:p>
          <a:p>
            <a:r>
              <a:rPr lang="en-US" sz="1800" dirty="0"/>
              <a:t>Helped visualize improvement over time</a:t>
            </a:r>
          </a:p>
          <a:p>
            <a:pPr marL="0" indent="0">
              <a:buNone/>
            </a:pPr>
            <a:r>
              <a:rPr lang="en-US" sz="1800" b="1" dirty="0"/>
              <a:t>Orbit Type vs Landing Success (Bar Chart)</a:t>
            </a:r>
          </a:p>
          <a:p>
            <a:r>
              <a:rPr lang="en-US" sz="1800" dirty="0"/>
              <a:t>Compared success rates across different orbit categories</a:t>
            </a:r>
          </a:p>
          <a:p>
            <a:r>
              <a:rPr lang="en-US" sz="1800" dirty="0"/>
              <a:t>Identified orbit types with higher landing probability</a:t>
            </a:r>
          </a:p>
          <a:p>
            <a:endParaRPr lang="en-US" sz="1800" dirty="0"/>
          </a:p>
        </p:txBody>
      </p:sp>
      <p:sp>
        <p:nvSpPr>
          <p:cNvPr id="4" name="TextBox 3">
            <a:extLst>
              <a:ext uri="{FF2B5EF4-FFF2-40B4-BE49-F238E27FC236}">
                <a16:creationId xmlns:a16="http://schemas.microsoft.com/office/drawing/2014/main" id="{0DF000A6-81C9-BC8F-6198-8309FB18CDB7}"/>
              </a:ext>
            </a:extLst>
          </p:cNvPr>
          <p:cNvSpPr txBox="1"/>
          <p:nvPr/>
        </p:nvSpPr>
        <p:spPr>
          <a:xfrm>
            <a:off x="6881566" y="2330239"/>
            <a:ext cx="4472233" cy="3970318"/>
          </a:xfrm>
          <a:prstGeom prst="rect">
            <a:avLst/>
          </a:prstGeom>
          <a:noFill/>
        </p:spPr>
        <p:txBody>
          <a:bodyPr wrap="square" rtlCol="0">
            <a:spAutoFit/>
          </a:bodyPr>
          <a:lstStyle/>
          <a:p>
            <a:r>
              <a:rPr lang="en-US" b="1" dirty="0"/>
              <a:t>Why These Charts?</a:t>
            </a:r>
          </a:p>
          <a:p>
            <a:r>
              <a:rPr lang="en-US" b="1" dirty="0"/>
              <a:t>Bar charts</a:t>
            </a:r>
            <a:r>
              <a:rPr lang="en-US" dirty="0"/>
              <a:t> → Best for comparing categorical variables (launch site, orbit type)</a:t>
            </a:r>
          </a:p>
          <a:p>
            <a:r>
              <a:rPr lang="en-US" b="1" dirty="0"/>
              <a:t>Scatter plots</a:t>
            </a:r>
            <a:r>
              <a:rPr lang="en-US" dirty="0"/>
              <a:t> → Best for analyzing relationships between continuous variables (payload mass vs outcome)</a:t>
            </a:r>
          </a:p>
          <a:p>
            <a:r>
              <a:rPr lang="en-US" b="1" dirty="0"/>
              <a:t>Line charts</a:t>
            </a:r>
            <a:r>
              <a:rPr lang="en-US" dirty="0"/>
              <a:t> → Best for trend analysis over time</a:t>
            </a:r>
          </a:p>
          <a:p>
            <a:r>
              <a:rPr lang="en-US" dirty="0"/>
              <a:t>These visualizations helped identify key predictors for modeling.</a:t>
            </a:r>
          </a:p>
          <a:p>
            <a:endParaRPr lang="en-US" dirty="0"/>
          </a:p>
          <a:p>
            <a:r>
              <a:rPr lang="en-US" dirty="0"/>
              <a:t>GitHub Url:</a:t>
            </a:r>
            <a:r>
              <a:rPr lang="en-US" dirty="0">
                <a:hlinkClick r:id="rId2"/>
              </a:rPr>
              <a:t>https://github.com/chetan-957/IBM-Capstone/blob/main/eda-dataviz%20Answers.ipynb</a:t>
            </a:r>
            <a:endParaRPr lang="en-US" dirty="0"/>
          </a:p>
        </p:txBody>
      </p:sp>
      <p:sp>
        <p:nvSpPr>
          <p:cNvPr id="7" name="TextBox 6">
            <a:extLst>
              <a:ext uri="{FF2B5EF4-FFF2-40B4-BE49-F238E27FC236}">
                <a16:creationId xmlns:a16="http://schemas.microsoft.com/office/drawing/2014/main" id="{BCD33B54-3869-0CA7-E9DF-BD6CC188A8D6}"/>
              </a:ext>
            </a:extLst>
          </p:cNvPr>
          <p:cNvSpPr txBox="1"/>
          <p:nvPr/>
        </p:nvSpPr>
        <p:spPr>
          <a:xfrm>
            <a:off x="6881566" y="673635"/>
            <a:ext cx="4883085" cy="1477328"/>
          </a:xfrm>
          <a:prstGeom prst="rect">
            <a:avLst/>
          </a:prstGeom>
          <a:noFill/>
        </p:spPr>
        <p:txBody>
          <a:bodyPr wrap="square">
            <a:spAutoFit/>
          </a:bodyPr>
          <a:lstStyle/>
          <a:p>
            <a:r>
              <a:rPr lang="en-US" sz="1800" b="1" dirty="0"/>
              <a:t>Success Rate Over Time (Line Chart)</a:t>
            </a:r>
          </a:p>
          <a:p>
            <a:pPr marL="285750" indent="-285750">
              <a:buFont typeface="Arial" panose="020B0604020202020204" pitchFamily="34" charset="0"/>
              <a:buChar char="•"/>
            </a:pPr>
            <a:r>
              <a:rPr lang="en-US" sz="1800" dirty="0"/>
              <a:t>Showed improvement trend in landing performance by year </a:t>
            </a:r>
          </a:p>
          <a:p>
            <a:pPr marL="285750" indent="-285750">
              <a:buFont typeface="Arial" panose="020B0604020202020204" pitchFamily="34" charset="0"/>
              <a:buChar char="•"/>
            </a:pPr>
            <a:r>
              <a:rPr lang="en-US" sz="1800" dirty="0"/>
              <a:t>Demonstrated operational learning and technological maturity</a:t>
            </a:r>
          </a:p>
        </p:txBody>
      </p:sp>
    </p:spTree>
    <p:extLst>
      <p:ext uri="{BB962C8B-B14F-4D97-AF65-F5344CB8AC3E}">
        <p14:creationId xmlns:p14="http://schemas.microsoft.com/office/powerpoint/2010/main" val="2270670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741B-BB43-02EA-6840-5A1B5C8914CD}"/>
              </a:ext>
            </a:extLst>
          </p:cNvPr>
          <p:cNvSpPr>
            <a:spLocks noGrp="1"/>
          </p:cNvSpPr>
          <p:nvPr>
            <p:ph type="title"/>
          </p:nvPr>
        </p:nvSpPr>
        <p:spPr>
          <a:xfrm>
            <a:off x="838200" y="365125"/>
            <a:ext cx="10515600" cy="389019"/>
          </a:xfrm>
        </p:spPr>
        <p:txBody>
          <a:bodyPr/>
          <a:lstStyle/>
          <a:p>
            <a:r>
              <a:rPr lang="en-US" sz="2800" b="1" dirty="0">
                <a:latin typeface="+mn-lt"/>
              </a:rPr>
              <a:t>EDA With SQL</a:t>
            </a:r>
          </a:p>
        </p:txBody>
      </p:sp>
      <p:sp>
        <p:nvSpPr>
          <p:cNvPr id="3" name="Content Placeholder 2">
            <a:extLst>
              <a:ext uri="{FF2B5EF4-FFF2-40B4-BE49-F238E27FC236}">
                <a16:creationId xmlns:a16="http://schemas.microsoft.com/office/drawing/2014/main" id="{72F1C3AE-8F9E-3237-E721-1DE525D0323A}"/>
              </a:ext>
            </a:extLst>
          </p:cNvPr>
          <p:cNvSpPr>
            <a:spLocks noGrp="1"/>
          </p:cNvSpPr>
          <p:nvPr>
            <p:ph idx="1"/>
          </p:nvPr>
        </p:nvSpPr>
        <p:spPr>
          <a:xfrm>
            <a:off x="838200" y="754144"/>
            <a:ext cx="7033181" cy="6004875"/>
          </a:xfrm>
        </p:spPr>
        <p:txBody>
          <a:bodyPr/>
          <a:lstStyle/>
          <a:p>
            <a:r>
              <a:rPr lang="en-US" sz="1800" b="1" dirty="0"/>
              <a:t>Summary of SQL Queries Performed</a:t>
            </a:r>
          </a:p>
          <a:p>
            <a:r>
              <a:rPr lang="en-US" sz="1800" dirty="0"/>
              <a:t>Created and connected to SQLite database containing SpaceX launch dataset</a:t>
            </a:r>
          </a:p>
          <a:p>
            <a:r>
              <a:rPr lang="en-US" sz="1800" dirty="0"/>
              <a:t>Queried total number of launches in the dataset</a:t>
            </a:r>
          </a:p>
          <a:p>
            <a:r>
              <a:rPr lang="en-US" sz="1800" dirty="0"/>
              <a:t>Retrieved all launches from specific launch sites (e.g., CCAFS SLC-40)</a:t>
            </a:r>
          </a:p>
          <a:p>
            <a:r>
              <a:rPr lang="en-US" sz="1800" dirty="0"/>
              <a:t>Counted number of successful landings</a:t>
            </a:r>
          </a:p>
          <a:p>
            <a:r>
              <a:rPr lang="en-US" sz="1800" dirty="0"/>
              <a:t>Calculated landing success rate using conditional aggregation</a:t>
            </a:r>
          </a:p>
          <a:p>
            <a:r>
              <a:rPr lang="en-US" sz="1800" dirty="0"/>
              <a:t>Retrieved distinct booster versions used in missions</a:t>
            </a:r>
          </a:p>
          <a:p>
            <a:r>
              <a:rPr lang="en-US" sz="1800" dirty="0"/>
              <a:t>Identified booster versions used for specific payload ranges</a:t>
            </a:r>
          </a:p>
          <a:p>
            <a:r>
              <a:rPr lang="en-US" sz="1800" dirty="0"/>
              <a:t>Queried launches with payload mass greater than a specified threshold</a:t>
            </a:r>
          </a:p>
          <a:p>
            <a:r>
              <a:rPr lang="en-US" sz="1800" dirty="0"/>
              <a:t>Calculated maximum payload mass for successful landings</a:t>
            </a:r>
          </a:p>
          <a:p>
            <a:r>
              <a:rPr lang="en-US" sz="1800" dirty="0"/>
              <a:t>Retrieved missions in specific orbit categories (e.g., GTO, ISS)</a:t>
            </a:r>
          </a:p>
          <a:p>
            <a:r>
              <a:rPr lang="en-US" sz="1800" dirty="0"/>
              <a:t>Counted total launches per orbit type</a:t>
            </a:r>
          </a:p>
          <a:p>
            <a:r>
              <a:rPr lang="en-US" sz="1800" dirty="0"/>
              <a:t>Analyzed landing outcomes grouped by launch site</a:t>
            </a:r>
          </a:p>
          <a:p>
            <a:r>
              <a:rPr lang="en-US" sz="1800" dirty="0"/>
              <a:t>Ordered launches chronologically to examine performance progression</a:t>
            </a:r>
          </a:p>
          <a:p>
            <a:r>
              <a:rPr lang="en-US" sz="1800" dirty="0"/>
              <a:t>Used GROUP BY, COUNT(), MAX(), DISTINCT, WHERE, ORDER BY clauses for structured analysis</a:t>
            </a:r>
          </a:p>
          <a:p>
            <a:endParaRPr lang="en-US" sz="1800" dirty="0"/>
          </a:p>
        </p:txBody>
      </p:sp>
      <p:sp>
        <p:nvSpPr>
          <p:cNvPr id="4" name="TextBox 3">
            <a:extLst>
              <a:ext uri="{FF2B5EF4-FFF2-40B4-BE49-F238E27FC236}">
                <a16:creationId xmlns:a16="http://schemas.microsoft.com/office/drawing/2014/main" id="{678540AD-84A3-8682-79A5-B32DE65B2647}"/>
              </a:ext>
            </a:extLst>
          </p:cNvPr>
          <p:cNvSpPr txBox="1"/>
          <p:nvPr/>
        </p:nvSpPr>
        <p:spPr>
          <a:xfrm>
            <a:off x="7871381" y="754144"/>
            <a:ext cx="4157221" cy="5632311"/>
          </a:xfrm>
          <a:prstGeom prst="rect">
            <a:avLst/>
          </a:prstGeom>
          <a:noFill/>
        </p:spPr>
        <p:txBody>
          <a:bodyPr wrap="square" rtlCol="0">
            <a:spAutoFit/>
          </a:bodyPr>
          <a:lstStyle/>
          <a:p>
            <a:r>
              <a:rPr lang="en-US" b="1" dirty="0"/>
              <a:t>Key SQL Concepts Used</a:t>
            </a:r>
          </a:p>
          <a:p>
            <a:r>
              <a:rPr lang="en-US" dirty="0"/>
              <a:t>SELECT statements for data retrieval</a:t>
            </a:r>
          </a:p>
          <a:p>
            <a:r>
              <a:rPr lang="en-US" dirty="0"/>
              <a:t>WHERE filters for conditional querying</a:t>
            </a:r>
          </a:p>
          <a:p>
            <a:r>
              <a:rPr lang="en-US" dirty="0"/>
              <a:t>GROUP BY for aggregation analysis</a:t>
            </a:r>
          </a:p>
          <a:p>
            <a:r>
              <a:rPr lang="en-US" dirty="0"/>
              <a:t>COUNT() and MAX() for summary statistics</a:t>
            </a:r>
          </a:p>
          <a:p>
            <a:r>
              <a:rPr lang="en-US" dirty="0"/>
              <a:t>DISTINCT for unique value extraction</a:t>
            </a:r>
          </a:p>
          <a:p>
            <a:r>
              <a:rPr lang="en-US" dirty="0"/>
              <a:t>ORDER BY for sorting results</a:t>
            </a:r>
          </a:p>
          <a:p>
            <a:br>
              <a:rPr lang="en-US" dirty="0"/>
            </a:br>
            <a:r>
              <a:rPr lang="en-US" b="1" dirty="0"/>
              <a:t>Insights Derived from SQL Analysis</a:t>
            </a:r>
          </a:p>
          <a:p>
            <a:r>
              <a:rPr lang="en-US" dirty="0"/>
              <a:t>Certain launch sites had higher success rates</a:t>
            </a:r>
          </a:p>
          <a:p>
            <a:r>
              <a:rPr lang="en-US" dirty="0"/>
              <a:t>Payload mass influenced landing outcomes</a:t>
            </a:r>
          </a:p>
          <a:p>
            <a:r>
              <a:rPr lang="en-US" dirty="0"/>
              <a:t>Booster versions varied across orbit types</a:t>
            </a:r>
          </a:p>
          <a:p>
            <a:r>
              <a:rPr lang="en-US" dirty="0"/>
              <a:t>Landing success improved over time</a:t>
            </a:r>
          </a:p>
          <a:p>
            <a:endParaRPr lang="en-US" dirty="0"/>
          </a:p>
          <a:p>
            <a:r>
              <a:rPr lang="en-US" dirty="0"/>
              <a:t>GitHub Url: </a:t>
            </a:r>
            <a:r>
              <a:rPr lang="en-US" dirty="0">
                <a:hlinkClick r:id="rId2"/>
              </a:rPr>
              <a:t>https://github.com/chetan-957/IBM-Capstone/blob/main/jupyter-labs-eda-sql-coursera_sqllite%20answers.ipynb</a:t>
            </a:r>
            <a:endParaRPr lang="en-US" dirty="0"/>
          </a:p>
        </p:txBody>
      </p:sp>
    </p:spTree>
    <p:extLst>
      <p:ext uri="{BB962C8B-B14F-4D97-AF65-F5344CB8AC3E}">
        <p14:creationId xmlns:p14="http://schemas.microsoft.com/office/powerpoint/2010/main" val="89458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FA58-E5D0-8238-402B-97EDD92AD331}"/>
              </a:ext>
            </a:extLst>
          </p:cNvPr>
          <p:cNvSpPr>
            <a:spLocks noGrp="1"/>
          </p:cNvSpPr>
          <p:nvPr>
            <p:ph type="title"/>
          </p:nvPr>
        </p:nvSpPr>
        <p:spPr>
          <a:xfrm>
            <a:off x="838200" y="365125"/>
            <a:ext cx="10515600" cy="389019"/>
          </a:xfrm>
        </p:spPr>
        <p:txBody>
          <a:bodyPr/>
          <a:lstStyle/>
          <a:p>
            <a:r>
              <a:rPr lang="en-US" sz="2800" b="1" dirty="0">
                <a:latin typeface="+mn-lt"/>
              </a:rPr>
              <a:t>Build an Interactive Map with Folium</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DD513F76-5DC2-FACF-DE89-89343BDD650D}"/>
              </a:ext>
            </a:extLst>
          </p:cNvPr>
          <p:cNvSpPr>
            <a:spLocks noGrp="1"/>
          </p:cNvSpPr>
          <p:nvPr>
            <p:ph idx="1"/>
          </p:nvPr>
        </p:nvSpPr>
        <p:spPr>
          <a:xfrm>
            <a:off x="838200" y="754144"/>
            <a:ext cx="10360843" cy="6023728"/>
          </a:xfrm>
        </p:spPr>
        <p:txBody>
          <a:bodyPr/>
          <a:lstStyle/>
          <a:p>
            <a:r>
              <a:rPr lang="en-US" sz="1800" b="1" dirty="0"/>
              <a:t>Map Objects Created:</a:t>
            </a:r>
            <a:endParaRPr lang="en-US" sz="1800" dirty="0"/>
          </a:p>
          <a:p>
            <a:r>
              <a:rPr lang="en-US" sz="1800" dirty="0"/>
              <a:t>Base map centered on NASA launch regions</a:t>
            </a:r>
          </a:p>
          <a:p>
            <a:r>
              <a:rPr lang="en-US" sz="1800" dirty="0"/>
              <a:t>Circles and text labels to identify each launch site</a:t>
            </a:r>
          </a:p>
          <a:p>
            <a:r>
              <a:rPr lang="en-US" sz="1800" dirty="0"/>
              <a:t>MarkerCluster to group multiple launch events and avoid clutter</a:t>
            </a:r>
          </a:p>
          <a:p>
            <a:r>
              <a:rPr lang="en-US" sz="1800" dirty="0"/>
              <a:t>Color-coded markers (Green = Successful landing, Red = Failed landing)</a:t>
            </a:r>
          </a:p>
          <a:p>
            <a:r>
              <a:rPr lang="en-US" sz="1800" dirty="0"/>
              <a:t>Polylines connecting launch sites to nearest coastline, highway, railway, and city</a:t>
            </a:r>
          </a:p>
          <a:p>
            <a:r>
              <a:rPr lang="en-US" sz="1800" dirty="0"/>
              <a:t>Distance labels (in KM) calculated using geospatial distance formula</a:t>
            </a:r>
          </a:p>
          <a:p>
            <a:r>
              <a:rPr lang="en-US" sz="1800" b="1" dirty="0"/>
              <a:t>Purpose:</a:t>
            </a:r>
            <a:endParaRPr lang="en-US" sz="1800" dirty="0"/>
          </a:p>
          <a:p>
            <a:r>
              <a:rPr lang="en-US" sz="1800" dirty="0"/>
              <a:t>Visually analyze geographic distribution of launch sites</a:t>
            </a:r>
          </a:p>
          <a:p>
            <a:r>
              <a:rPr lang="en-US" sz="1800" dirty="0"/>
              <a:t>Compare landing success vs. failure spatially</a:t>
            </a:r>
          </a:p>
          <a:p>
            <a:r>
              <a:rPr lang="en-US" sz="1800" dirty="0"/>
              <a:t>Evaluate proximity to logistics infrastructure</a:t>
            </a:r>
          </a:p>
          <a:p>
            <a:r>
              <a:rPr lang="en-US" sz="1800" dirty="0"/>
              <a:t>Assess safety buffer from populated cities</a:t>
            </a:r>
          </a:p>
          <a:p>
            <a:r>
              <a:rPr lang="en-US" sz="1800" b="1" dirty="0"/>
              <a:t>Key Insight:</a:t>
            </a:r>
            <a:br>
              <a:rPr lang="en-US" sz="1800" dirty="0"/>
            </a:br>
            <a:r>
              <a:rPr lang="en-US" sz="1800" dirty="0"/>
              <a:t>Launch sites are strategically located near transportation networks and coastline for operational efficiency, while maintaining substantial distance from major cities to enhance safety.</a:t>
            </a:r>
          </a:p>
          <a:p>
            <a:pPr marL="0" indent="0">
              <a:buNone/>
            </a:pPr>
            <a:r>
              <a:rPr lang="en-US" sz="1800" dirty="0"/>
              <a:t>GitHub Url: </a:t>
            </a:r>
            <a:r>
              <a:rPr lang="en-US" sz="1800" dirty="0">
                <a:hlinkClick r:id="rId2"/>
              </a:rPr>
              <a:t>https://github.com/chetan-957/IBM-Capstone/blob/main/lab_jupyter_launch_site_location%20with%20answers.ipynb</a:t>
            </a:r>
            <a:endParaRPr lang="en-US" sz="1800" dirty="0"/>
          </a:p>
          <a:p>
            <a:endParaRPr lang="en-US" sz="1800" dirty="0"/>
          </a:p>
        </p:txBody>
      </p:sp>
    </p:spTree>
    <p:extLst>
      <p:ext uri="{BB962C8B-B14F-4D97-AF65-F5344CB8AC3E}">
        <p14:creationId xmlns:p14="http://schemas.microsoft.com/office/powerpoint/2010/main" val="2967988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CA23-F3C4-E3F4-9EC9-FDB269C002A6}"/>
              </a:ext>
            </a:extLst>
          </p:cNvPr>
          <p:cNvSpPr>
            <a:spLocks noGrp="1"/>
          </p:cNvSpPr>
          <p:nvPr>
            <p:ph type="title"/>
          </p:nvPr>
        </p:nvSpPr>
        <p:spPr>
          <a:xfrm>
            <a:off x="838200" y="147048"/>
            <a:ext cx="10515600" cy="436153"/>
          </a:xfrm>
        </p:spPr>
        <p:txBody>
          <a:bodyPr/>
          <a:lstStyle/>
          <a:p>
            <a:r>
              <a:rPr lang="en-US" sz="2800" b="1" dirty="0">
                <a:latin typeface="+mn-lt"/>
              </a:rPr>
              <a:t>Build a Dashboard with Plotly Dash</a:t>
            </a:r>
            <a:br>
              <a:rPr lang="en-US" sz="2800" b="1" dirty="0">
                <a:latin typeface="+mn-lt"/>
              </a:rPr>
            </a:br>
            <a:endParaRPr lang="en-US" sz="2800" b="1" dirty="0">
              <a:latin typeface="+mn-lt"/>
            </a:endParaRPr>
          </a:p>
        </p:txBody>
      </p:sp>
      <p:sp>
        <p:nvSpPr>
          <p:cNvPr id="3" name="Content Placeholder 2">
            <a:extLst>
              <a:ext uri="{FF2B5EF4-FFF2-40B4-BE49-F238E27FC236}">
                <a16:creationId xmlns:a16="http://schemas.microsoft.com/office/drawing/2014/main" id="{FE6538BB-F082-97D5-9A09-1A646CF4A1B1}"/>
              </a:ext>
            </a:extLst>
          </p:cNvPr>
          <p:cNvSpPr>
            <a:spLocks noGrp="1"/>
          </p:cNvSpPr>
          <p:nvPr>
            <p:ph idx="1"/>
          </p:nvPr>
        </p:nvSpPr>
        <p:spPr>
          <a:xfrm>
            <a:off x="838200" y="592627"/>
            <a:ext cx="10515600" cy="6118325"/>
          </a:xfrm>
        </p:spPr>
        <p:txBody>
          <a:bodyPr/>
          <a:lstStyle/>
          <a:p>
            <a:r>
              <a:rPr lang="en-US" sz="1800" b="1" dirty="0"/>
              <a:t>Dashboard Components Added:</a:t>
            </a:r>
            <a:endParaRPr lang="en-US" sz="1800" dirty="0"/>
          </a:p>
          <a:p>
            <a:r>
              <a:rPr lang="en-US" sz="1800" b="1" dirty="0"/>
              <a:t>Dropdown (Launch Site Selector)</a:t>
            </a:r>
            <a:br>
              <a:rPr lang="en-US" sz="1800" dirty="0"/>
            </a:br>
            <a:r>
              <a:rPr lang="en-US" sz="1800" dirty="0"/>
              <a:t>Allows users to select </a:t>
            </a:r>
            <a:r>
              <a:rPr lang="en-US" sz="1800" i="1" dirty="0"/>
              <a:t>All Sites</a:t>
            </a:r>
            <a:r>
              <a:rPr lang="en-US" sz="1800" dirty="0"/>
              <a:t> or a specific launch site.</a:t>
            </a:r>
          </a:p>
          <a:p>
            <a:r>
              <a:rPr lang="en-US" sz="1800" b="1" dirty="0"/>
              <a:t>Pie Chart (Success Distribution)</a:t>
            </a:r>
            <a:endParaRPr lang="en-US" sz="1800" dirty="0"/>
          </a:p>
          <a:p>
            <a:pPr lvl="1"/>
            <a:r>
              <a:rPr lang="en-US" sz="1800" dirty="0"/>
              <a:t>For </a:t>
            </a:r>
            <a:r>
              <a:rPr lang="en-US" sz="1800" i="1" dirty="0"/>
              <a:t>All Sites</a:t>
            </a:r>
            <a:r>
              <a:rPr lang="en-US" sz="1800" dirty="0"/>
              <a:t>: Shows total successful launches by site.</a:t>
            </a:r>
          </a:p>
          <a:p>
            <a:pPr lvl="1"/>
            <a:r>
              <a:rPr lang="en-US" sz="1800" dirty="0"/>
              <a:t>For a selected site: Shows Success vs Failure breakdown.</a:t>
            </a:r>
          </a:p>
          <a:p>
            <a:r>
              <a:rPr lang="en-US" sz="1800" b="1" dirty="0"/>
              <a:t>Range Slider (Payload Mass Filter)</a:t>
            </a:r>
            <a:br>
              <a:rPr lang="en-US" sz="1800" dirty="0"/>
            </a:br>
            <a:r>
              <a:rPr lang="en-US" sz="1800" dirty="0"/>
              <a:t>Enables interactive filtering of payload mass range.</a:t>
            </a:r>
          </a:p>
          <a:p>
            <a:r>
              <a:rPr lang="en-US" sz="1800" b="1" dirty="0"/>
              <a:t>Scatter Plot (Payload vs Launch Outcome)</a:t>
            </a:r>
            <a:br>
              <a:rPr lang="en-US" sz="1800" dirty="0"/>
            </a:br>
            <a:r>
              <a:rPr lang="en-US" sz="1800" dirty="0"/>
              <a:t>Displays correlation between payload mass and launch success.</a:t>
            </a:r>
            <a:br>
              <a:rPr lang="en-US" sz="1800" dirty="0"/>
            </a:br>
            <a:r>
              <a:rPr lang="en-US" sz="1800" dirty="0"/>
              <a:t>Colored by </a:t>
            </a:r>
            <a:r>
              <a:rPr lang="en-US" sz="1800" b="1" dirty="0"/>
              <a:t>Booster Version Category</a:t>
            </a:r>
            <a:r>
              <a:rPr lang="en-US" sz="1800" dirty="0"/>
              <a:t>.</a:t>
            </a:r>
          </a:p>
          <a:p>
            <a:pPr marL="0" indent="0">
              <a:buNone/>
            </a:pPr>
            <a:r>
              <a:rPr lang="en-US" sz="1800" b="1" dirty="0"/>
              <a:t>Why These Were Added:</a:t>
            </a:r>
            <a:endParaRPr lang="en-US" sz="1800" dirty="0"/>
          </a:p>
          <a:p>
            <a:r>
              <a:rPr lang="en-US" sz="1800" dirty="0"/>
              <a:t>The </a:t>
            </a:r>
            <a:r>
              <a:rPr lang="en-US" sz="1800" b="1" dirty="0"/>
              <a:t>dropdown</a:t>
            </a:r>
            <a:r>
              <a:rPr lang="en-US" sz="1800" dirty="0"/>
              <a:t> enables site-level comparison and filtering.</a:t>
            </a:r>
          </a:p>
          <a:p>
            <a:r>
              <a:rPr lang="en-US" sz="1800" dirty="0"/>
              <a:t>The </a:t>
            </a:r>
            <a:r>
              <a:rPr lang="en-US" sz="1800" b="1" dirty="0"/>
              <a:t>pie chart</a:t>
            </a:r>
            <a:r>
              <a:rPr lang="en-US" sz="1800" dirty="0"/>
              <a:t> quickly highlights success distribution patterns.</a:t>
            </a:r>
          </a:p>
          <a:p>
            <a:r>
              <a:rPr lang="en-US" sz="1800" dirty="0"/>
              <a:t>The </a:t>
            </a:r>
            <a:r>
              <a:rPr lang="en-US" sz="1800" b="1" dirty="0"/>
              <a:t>range slider</a:t>
            </a:r>
            <a:r>
              <a:rPr lang="en-US" sz="1800" dirty="0"/>
              <a:t> allows dynamic payload-based analysis.</a:t>
            </a:r>
          </a:p>
          <a:p>
            <a:r>
              <a:rPr lang="en-US" sz="1800" dirty="0"/>
              <a:t>The </a:t>
            </a:r>
            <a:r>
              <a:rPr lang="en-US" sz="1800" b="1" dirty="0"/>
              <a:t>scatter plot</a:t>
            </a:r>
            <a:r>
              <a:rPr lang="en-US" sz="1800" dirty="0"/>
              <a:t> helps identify relationships between payload weight and launch success probability.</a:t>
            </a:r>
          </a:p>
          <a:p>
            <a:r>
              <a:rPr lang="en-US" sz="1800" dirty="0"/>
              <a:t>Together, these components provide interactive, multi-dimensional analysis of SpaceX launch data.</a:t>
            </a:r>
          </a:p>
          <a:p>
            <a:pPr marL="0" indent="0">
              <a:buNone/>
            </a:pPr>
            <a:r>
              <a:rPr lang="en-US" sz="1800" dirty="0"/>
              <a:t>GitHub Url: </a:t>
            </a:r>
            <a:r>
              <a:rPr lang="en-US" sz="1800" dirty="0">
                <a:hlinkClick r:id="rId2"/>
              </a:rPr>
              <a:t>https://github.com/chetan-957/IBM-Capstone/blob/main/spacex-dash-app.py</a:t>
            </a:r>
            <a:endParaRPr lang="en-US" sz="1800" dirty="0"/>
          </a:p>
          <a:p>
            <a:endParaRPr lang="en-US" sz="1800" dirty="0"/>
          </a:p>
        </p:txBody>
      </p:sp>
    </p:spTree>
    <p:extLst>
      <p:ext uri="{BB962C8B-B14F-4D97-AF65-F5344CB8AC3E}">
        <p14:creationId xmlns:p14="http://schemas.microsoft.com/office/powerpoint/2010/main" val="2694500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DA82-CE43-FE31-D385-6D642B07AE9B}"/>
              </a:ext>
            </a:extLst>
          </p:cNvPr>
          <p:cNvSpPr>
            <a:spLocks noGrp="1"/>
          </p:cNvSpPr>
          <p:nvPr>
            <p:ph type="title"/>
          </p:nvPr>
        </p:nvSpPr>
        <p:spPr>
          <a:xfrm>
            <a:off x="838200" y="151761"/>
            <a:ext cx="10515600" cy="426727"/>
          </a:xfrm>
        </p:spPr>
        <p:txBody>
          <a:bodyPr/>
          <a:lstStyle/>
          <a:p>
            <a:r>
              <a:rPr lang="en-US" sz="2800" b="1" dirty="0">
                <a:latin typeface="+mn-lt"/>
              </a:rPr>
              <a:t>Predictive Analysis (Classification)</a:t>
            </a:r>
            <a:br>
              <a:rPr lang="en-US" b="1" dirty="0">
                <a:solidFill>
                  <a:srgbClr val="0B49CB"/>
                </a:solidFill>
                <a:latin typeface="Abadi"/>
              </a:rPr>
            </a:br>
            <a:endParaRPr lang="en-US" b="1" dirty="0"/>
          </a:p>
        </p:txBody>
      </p:sp>
      <p:sp>
        <p:nvSpPr>
          <p:cNvPr id="3" name="Content Placeholder 2">
            <a:extLst>
              <a:ext uri="{FF2B5EF4-FFF2-40B4-BE49-F238E27FC236}">
                <a16:creationId xmlns:a16="http://schemas.microsoft.com/office/drawing/2014/main" id="{5716A3E2-7E74-44F9-3F4E-96B29C77DAB9}"/>
              </a:ext>
            </a:extLst>
          </p:cNvPr>
          <p:cNvSpPr>
            <a:spLocks noGrp="1"/>
          </p:cNvSpPr>
          <p:nvPr>
            <p:ph idx="1"/>
          </p:nvPr>
        </p:nvSpPr>
        <p:spPr>
          <a:xfrm>
            <a:off x="838200" y="578488"/>
            <a:ext cx="10515600" cy="6127751"/>
          </a:xfrm>
        </p:spPr>
        <p:txBody>
          <a:bodyPr/>
          <a:lstStyle/>
          <a:p>
            <a:r>
              <a:rPr lang="en-US" sz="1800" b="1" dirty="0"/>
              <a:t>Approach</a:t>
            </a:r>
          </a:p>
          <a:p>
            <a:r>
              <a:rPr lang="en-US" sz="1800" dirty="0"/>
              <a:t>Defined target variable (Landing Success: 0/1)</a:t>
            </a:r>
          </a:p>
          <a:p>
            <a:r>
              <a:rPr lang="en-US" sz="1800" dirty="0"/>
              <a:t>Standardized features (</a:t>
            </a:r>
            <a:r>
              <a:rPr lang="en-US" sz="1800" dirty="0" err="1"/>
              <a:t>StandardScaler</a:t>
            </a:r>
            <a:r>
              <a:rPr lang="en-US" sz="1800" dirty="0"/>
              <a:t>)</a:t>
            </a:r>
          </a:p>
          <a:p>
            <a:r>
              <a:rPr lang="en-US" sz="1800" dirty="0"/>
              <a:t>Split data into Train (80%) and Test (20%)</a:t>
            </a:r>
          </a:p>
          <a:p>
            <a:r>
              <a:rPr lang="en-US" sz="1800" b="1" dirty="0"/>
              <a:t>Models Built</a:t>
            </a:r>
          </a:p>
          <a:p>
            <a:r>
              <a:rPr lang="en-US" sz="1800" dirty="0"/>
              <a:t>Logistic Regression</a:t>
            </a:r>
          </a:p>
          <a:p>
            <a:r>
              <a:rPr lang="en-US" sz="1800" dirty="0"/>
              <a:t>Support Vector Machine (SVM)</a:t>
            </a:r>
          </a:p>
          <a:p>
            <a:r>
              <a:rPr lang="en-US" sz="1800" dirty="0"/>
              <a:t>Decision Tree</a:t>
            </a:r>
          </a:p>
          <a:p>
            <a:r>
              <a:rPr lang="en-US" sz="1800" dirty="0"/>
              <a:t>K-Nearest Neighbors (KNN)</a:t>
            </a:r>
          </a:p>
          <a:p>
            <a:r>
              <a:rPr lang="en-US" sz="1800" b="1" dirty="0"/>
              <a:t>Evaluation &amp; Improvement</a:t>
            </a:r>
          </a:p>
          <a:p>
            <a:r>
              <a:rPr lang="en-US" sz="1800" dirty="0"/>
              <a:t>Applied 10-fold Cross-Validation (GridSearchCV)</a:t>
            </a:r>
          </a:p>
          <a:p>
            <a:r>
              <a:rPr lang="en-US" sz="1800" dirty="0"/>
              <a:t>Tuned hyperparameters</a:t>
            </a:r>
          </a:p>
          <a:p>
            <a:r>
              <a:rPr lang="en-US" sz="1800" dirty="0"/>
              <a:t>Compared test accuracy across models</a:t>
            </a:r>
          </a:p>
          <a:p>
            <a:r>
              <a:rPr lang="en-US" sz="1800" b="1" dirty="0"/>
              <a:t>Best Model</a:t>
            </a:r>
          </a:p>
          <a:p>
            <a:r>
              <a:rPr lang="en-US" sz="1800" b="1" dirty="0"/>
              <a:t>Support Vector Machine (Highest Test Accuracy)</a:t>
            </a:r>
            <a:endParaRPr lang="en-US" sz="1800" dirty="0"/>
          </a:p>
          <a:p>
            <a:r>
              <a:rPr lang="en-US" sz="1800" dirty="0"/>
              <a:t>Strong generalization performance</a:t>
            </a:r>
          </a:p>
        </p:txBody>
      </p:sp>
      <p:pic>
        <p:nvPicPr>
          <p:cNvPr id="6" name="Picture 5">
            <a:extLst>
              <a:ext uri="{FF2B5EF4-FFF2-40B4-BE49-F238E27FC236}">
                <a16:creationId xmlns:a16="http://schemas.microsoft.com/office/drawing/2014/main" id="{88928B9B-535D-80D1-EF04-0B729A93313D}"/>
              </a:ext>
            </a:extLst>
          </p:cNvPr>
          <p:cNvPicPr>
            <a:picLocks noChangeAspect="1"/>
          </p:cNvPicPr>
          <p:nvPr/>
        </p:nvPicPr>
        <p:blipFill>
          <a:blip r:embed="rId2"/>
          <a:stretch>
            <a:fillRect/>
          </a:stretch>
        </p:blipFill>
        <p:spPr>
          <a:xfrm>
            <a:off x="7286920" y="151761"/>
            <a:ext cx="3930977" cy="5896466"/>
          </a:xfrm>
          <a:prstGeom prst="rect">
            <a:avLst/>
          </a:prstGeom>
        </p:spPr>
      </p:pic>
      <p:sp>
        <p:nvSpPr>
          <p:cNvPr id="7" name="TextBox 6">
            <a:extLst>
              <a:ext uri="{FF2B5EF4-FFF2-40B4-BE49-F238E27FC236}">
                <a16:creationId xmlns:a16="http://schemas.microsoft.com/office/drawing/2014/main" id="{B182675F-1BED-8D36-6A93-3D92AC53F9FC}"/>
              </a:ext>
            </a:extLst>
          </p:cNvPr>
          <p:cNvSpPr txBox="1"/>
          <p:nvPr/>
        </p:nvSpPr>
        <p:spPr>
          <a:xfrm>
            <a:off x="6096000" y="5888876"/>
            <a:ext cx="5853946" cy="923330"/>
          </a:xfrm>
          <a:prstGeom prst="rect">
            <a:avLst/>
          </a:prstGeom>
          <a:noFill/>
        </p:spPr>
        <p:txBody>
          <a:bodyPr wrap="square" rtlCol="0">
            <a:spAutoFit/>
          </a:bodyPr>
          <a:lstStyle/>
          <a:p>
            <a:r>
              <a:rPr lang="en-US" dirty="0"/>
              <a:t>GitHub Url: </a:t>
            </a:r>
            <a:r>
              <a:rPr lang="en-US" dirty="0">
                <a:hlinkClick r:id="rId3"/>
              </a:rPr>
              <a:t>https://github.com/chetan-957/IBM-Capstone/blob/main/SpaceX_Machine%20Learning%20Prediction_Part_5%20Answers.ipynb </a:t>
            </a:r>
            <a:endParaRPr lang="en-US" dirty="0"/>
          </a:p>
        </p:txBody>
      </p:sp>
    </p:spTree>
    <p:extLst>
      <p:ext uri="{BB962C8B-B14F-4D97-AF65-F5344CB8AC3E}">
        <p14:creationId xmlns:p14="http://schemas.microsoft.com/office/powerpoint/2010/main" val="114966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mn-lt"/>
              </a:rPr>
              <a:t>Exploratory data analysis results</a:t>
            </a:r>
          </a:p>
          <a:p>
            <a:pPr>
              <a:lnSpc>
                <a:spcPct val="100000"/>
              </a:lnSpc>
              <a:spcBef>
                <a:spcPts val="1400"/>
              </a:spcBef>
            </a:pPr>
            <a:r>
              <a:rPr lang="en-US" sz="1800" dirty="0">
                <a:solidFill>
                  <a:schemeClr val="accent3">
                    <a:lumMod val="25000"/>
                  </a:schemeClr>
                </a:solidFill>
                <a:latin typeface="+mn-lt"/>
              </a:rPr>
              <a:t>Interactive analytics demo in screenshots</a:t>
            </a:r>
          </a:p>
          <a:p>
            <a:pPr>
              <a:lnSpc>
                <a:spcPct val="100000"/>
              </a:lnSpc>
              <a:spcBef>
                <a:spcPts val="1400"/>
              </a:spcBef>
            </a:pPr>
            <a:r>
              <a:rPr lang="en-US" sz="1800" dirty="0">
                <a:solidFill>
                  <a:schemeClr val="accent3">
                    <a:lumMod val="25000"/>
                  </a:schemeClr>
                </a:solidFill>
                <a:latin typeface="+mn-lt"/>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1" dirty="0">
                <a:solidFill>
                  <a:schemeClr val="tx1"/>
                </a:solidFill>
                <a:latin typeface="+mn-lt"/>
              </a:rPr>
              <a:t>Results</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714D-E97B-CE2A-798C-72BBA12664D1}"/>
              </a:ext>
            </a:extLst>
          </p:cNvPr>
          <p:cNvSpPr>
            <a:spLocks noGrp="1"/>
          </p:cNvSpPr>
          <p:nvPr>
            <p:ph type="title"/>
          </p:nvPr>
        </p:nvSpPr>
        <p:spPr>
          <a:xfrm>
            <a:off x="838200" y="365126"/>
            <a:ext cx="10515600" cy="417300"/>
          </a:xfrm>
        </p:spPr>
        <p:txBody>
          <a:bodyPr/>
          <a:lstStyle/>
          <a:p>
            <a:r>
              <a:rPr lang="en-US" sz="2800" b="1" dirty="0">
                <a:latin typeface="+mn-lt"/>
              </a:rPr>
              <a:t>Flight Number vs. Launch Site</a:t>
            </a:r>
            <a:br>
              <a:rPr lang="en-US" sz="2800" b="1" dirty="0">
                <a:latin typeface="+mn-lt"/>
              </a:rPr>
            </a:br>
            <a:endParaRPr lang="en-US" sz="2800" b="1" dirty="0">
              <a:latin typeface="+mn-lt"/>
            </a:endParaRPr>
          </a:p>
        </p:txBody>
      </p:sp>
      <p:sp>
        <p:nvSpPr>
          <p:cNvPr id="4" name="Rectangle 1">
            <a:extLst>
              <a:ext uri="{FF2B5EF4-FFF2-40B4-BE49-F238E27FC236}">
                <a16:creationId xmlns:a16="http://schemas.microsoft.com/office/drawing/2014/main" id="{86903E7E-906F-2258-36A3-B8FA4939D5CF}"/>
              </a:ext>
            </a:extLst>
          </p:cNvPr>
          <p:cNvSpPr>
            <a:spLocks noGrp="1" noChangeArrowheads="1"/>
          </p:cNvSpPr>
          <p:nvPr>
            <p:ph idx="1"/>
          </p:nvPr>
        </p:nvSpPr>
        <p:spPr bwMode="auto">
          <a:xfrm>
            <a:off x="838200" y="3392649"/>
            <a:ext cx="10515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Strong Learning Curve Effect:</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The increase in successful landings over flight number indicates operational improvement and engineering refinement.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Experience Improves Reliability:</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Later missions have significantly fewer failures, suggesting process stabilization and better booster reuse strategy.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Launch Site Impact:</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CCAFS handled early experimental phases, which explains more early failures.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KSC LC-39A appears during later, more mature stages, showing consistently strong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Performance Evolution: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This pattern confirms that landing success is time-dependent and supports including Flight Number as a predictive feature.</a:t>
            </a:r>
          </a:p>
        </p:txBody>
      </p:sp>
      <p:pic>
        <p:nvPicPr>
          <p:cNvPr id="6" name="Picture 5">
            <a:extLst>
              <a:ext uri="{FF2B5EF4-FFF2-40B4-BE49-F238E27FC236}">
                <a16:creationId xmlns:a16="http://schemas.microsoft.com/office/drawing/2014/main" id="{4AAC0DF3-DC62-FB11-B837-2C68A27A53F4}"/>
              </a:ext>
            </a:extLst>
          </p:cNvPr>
          <p:cNvPicPr>
            <a:picLocks noChangeAspect="1"/>
          </p:cNvPicPr>
          <p:nvPr/>
        </p:nvPicPr>
        <p:blipFill>
          <a:blip r:embed="rId2"/>
          <a:stretch>
            <a:fillRect/>
          </a:stretch>
        </p:blipFill>
        <p:spPr>
          <a:xfrm>
            <a:off x="838200" y="1073403"/>
            <a:ext cx="10515600" cy="2028268"/>
          </a:xfrm>
          <a:prstGeom prst="rect">
            <a:avLst/>
          </a:prstGeom>
        </p:spPr>
      </p:pic>
    </p:spTree>
    <p:extLst>
      <p:ext uri="{BB962C8B-B14F-4D97-AF65-F5344CB8AC3E}">
        <p14:creationId xmlns:p14="http://schemas.microsoft.com/office/powerpoint/2010/main" val="18303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B849C-5BCC-9BAE-A85A-689BA488FE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5D971B-7E79-705F-6081-EB0FC60A9B61}"/>
              </a:ext>
            </a:extLst>
          </p:cNvPr>
          <p:cNvSpPr>
            <a:spLocks noGrp="1"/>
          </p:cNvSpPr>
          <p:nvPr>
            <p:ph type="title"/>
          </p:nvPr>
        </p:nvSpPr>
        <p:spPr>
          <a:xfrm>
            <a:off x="838200" y="365126"/>
            <a:ext cx="10515600" cy="417300"/>
          </a:xfrm>
        </p:spPr>
        <p:txBody>
          <a:bodyPr/>
          <a:lstStyle/>
          <a:p>
            <a:r>
              <a:rPr lang="en-US" sz="2800" b="1" dirty="0">
                <a:latin typeface="+mn-lt"/>
              </a:rPr>
              <a:t>Flight Number vs. Launch Site</a:t>
            </a:r>
            <a:br>
              <a:rPr lang="en-US" sz="2800" b="1" dirty="0">
                <a:latin typeface="+mn-lt"/>
              </a:rPr>
            </a:br>
            <a:endParaRPr lang="en-US" sz="2800" b="1" dirty="0">
              <a:latin typeface="+mn-lt"/>
            </a:endParaRPr>
          </a:p>
        </p:txBody>
      </p:sp>
      <p:sp>
        <p:nvSpPr>
          <p:cNvPr id="4" name="Rectangle 1">
            <a:extLst>
              <a:ext uri="{FF2B5EF4-FFF2-40B4-BE49-F238E27FC236}">
                <a16:creationId xmlns:a16="http://schemas.microsoft.com/office/drawing/2014/main" id="{C6778490-2FF8-E8FC-3FD0-726023D62AEE}"/>
              </a:ext>
            </a:extLst>
          </p:cNvPr>
          <p:cNvSpPr>
            <a:spLocks noGrp="1" noChangeArrowheads="1"/>
          </p:cNvSpPr>
          <p:nvPr>
            <p:ph idx="1"/>
          </p:nvPr>
        </p:nvSpPr>
        <p:spPr bwMode="auto">
          <a:xfrm>
            <a:off x="838200" y="3387986"/>
            <a:ext cx="10515600" cy="1217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800" b="1" dirty="0"/>
              <a:t>Conclusion</a:t>
            </a:r>
          </a:p>
          <a:p>
            <a:r>
              <a:rPr lang="en-US" sz="1800" dirty="0"/>
              <a:t>Landing success improved significantly over time across all launch sites.</a:t>
            </a:r>
            <a:br>
              <a:rPr lang="en-US" sz="1800" dirty="0"/>
            </a:br>
            <a:r>
              <a:rPr lang="en-US" sz="1800" dirty="0"/>
              <a:t>The pattern clearly demonstrates technological advancement, operational learning, and increased reliability in later missions.</a:t>
            </a:r>
          </a:p>
        </p:txBody>
      </p:sp>
      <p:pic>
        <p:nvPicPr>
          <p:cNvPr id="6" name="Picture 5">
            <a:extLst>
              <a:ext uri="{FF2B5EF4-FFF2-40B4-BE49-F238E27FC236}">
                <a16:creationId xmlns:a16="http://schemas.microsoft.com/office/drawing/2014/main" id="{99CEF5AA-92CF-95AA-7E83-2F8975A1E1FC}"/>
              </a:ext>
            </a:extLst>
          </p:cNvPr>
          <p:cNvPicPr>
            <a:picLocks noChangeAspect="1"/>
          </p:cNvPicPr>
          <p:nvPr/>
        </p:nvPicPr>
        <p:blipFill>
          <a:blip r:embed="rId2"/>
          <a:stretch>
            <a:fillRect/>
          </a:stretch>
        </p:blipFill>
        <p:spPr>
          <a:xfrm>
            <a:off x="838200" y="1073403"/>
            <a:ext cx="10515600" cy="2028268"/>
          </a:xfrm>
          <a:prstGeom prst="rect">
            <a:avLst/>
          </a:prstGeom>
        </p:spPr>
      </p:pic>
    </p:spTree>
    <p:extLst>
      <p:ext uri="{BB962C8B-B14F-4D97-AF65-F5344CB8AC3E}">
        <p14:creationId xmlns:p14="http://schemas.microsoft.com/office/powerpoint/2010/main" val="3508936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F9D9-770A-E20D-EB60-5834CB057E7A}"/>
              </a:ext>
            </a:extLst>
          </p:cNvPr>
          <p:cNvSpPr>
            <a:spLocks noGrp="1"/>
          </p:cNvSpPr>
          <p:nvPr>
            <p:ph type="title"/>
          </p:nvPr>
        </p:nvSpPr>
        <p:spPr>
          <a:xfrm>
            <a:off x="838200" y="365125"/>
            <a:ext cx="10515600" cy="389019"/>
          </a:xfrm>
        </p:spPr>
        <p:txBody>
          <a:bodyPr/>
          <a:lstStyle/>
          <a:p>
            <a:r>
              <a:rPr lang="en-US" sz="2800" b="1" dirty="0">
                <a:latin typeface="+mn-lt"/>
              </a:rPr>
              <a:t>Payload vs. Launch Site</a:t>
            </a:r>
            <a:br>
              <a:rPr lang="en-US" sz="2800" b="1" dirty="0">
                <a:latin typeface="+mn-lt"/>
              </a:rPr>
            </a:br>
            <a:endParaRPr lang="en-US" sz="2800" dirty="0">
              <a:latin typeface="+mn-lt"/>
            </a:endParaRPr>
          </a:p>
        </p:txBody>
      </p:sp>
      <p:sp>
        <p:nvSpPr>
          <p:cNvPr id="4" name="Rectangle 1">
            <a:extLst>
              <a:ext uri="{FF2B5EF4-FFF2-40B4-BE49-F238E27FC236}">
                <a16:creationId xmlns:a16="http://schemas.microsoft.com/office/drawing/2014/main" id="{5E3715EE-E4BC-A29F-360C-46FA95DFBC8F}"/>
              </a:ext>
            </a:extLst>
          </p:cNvPr>
          <p:cNvSpPr>
            <a:spLocks noGrp="1" noChangeArrowheads="1"/>
          </p:cNvSpPr>
          <p:nvPr>
            <p:ph idx="1"/>
          </p:nvPr>
        </p:nvSpPr>
        <p:spPr bwMode="auto">
          <a:xfrm>
            <a:off x="838200" y="3122870"/>
            <a:ext cx="105156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Launch Site Specialization: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VAFB appears focused on lighter missions, possibly polar or specific orbital trajectories, which explains absence of heavy payload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Heavy Payload Capability: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KSC LC-39A and CCAFS SLC-40 handle heavier payloads, indicating stronger infrastructure and higher thrust mission profiles.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Payload vs Success Pattern: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There is no clear linear decline in success with increasing payload mass.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 fact, later heavy payload missions show high success rates, suggesting improved booster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Operational Maturity Effect: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High-mass missions mostly appear in later flights, when landing technology had already matured — explaining strong success rates even for heavy payloads.</a:t>
            </a:r>
          </a:p>
        </p:txBody>
      </p:sp>
      <p:pic>
        <p:nvPicPr>
          <p:cNvPr id="6" name="Picture 5">
            <a:extLst>
              <a:ext uri="{FF2B5EF4-FFF2-40B4-BE49-F238E27FC236}">
                <a16:creationId xmlns:a16="http://schemas.microsoft.com/office/drawing/2014/main" id="{8E19144A-CB11-BF9B-6B23-1654B168DDB9}"/>
              </a:ext>
            </a:extLst>
          </p:cNvPr>
          <p:cNvPicPr>
            <a:picLocks noChangeAspect="1"/>
          </p:cNvPicPr>
          <p:nvPr/>
        </p:nvPicPr>
        <p:blipFill>
          <a:blip r:embed="rId2"/>
          <a:stretch>
            <a:fillRect/>
          </a:stretch>
        </p:blipFill>
        <p:spPr>
          <a:xfrm>
            <a:off x="687371" y="926926"/>
            <a:ext cx="10515600" cy="2023162"/>
          </a:xfrm>
          <a:prstGeom prst="rect">
            <a:avLst/>
          </a:prstGeom>
        </p:spPr>
      </p:pic>
    </p:spTree>
    <p:extLst>
      <p:ext uri="{BB962C8B-B14F-4D97-AF65-F5344CB8AC3E}">
        <p14:creationId xmlns:p14="http://schemas.microsoft.com/office/powerpoint/2010/main" val="2768150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8F837-0886-042A-09EC-4A3BCC2F5E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31FBF-15D9-2B65-E397-2B5E512CE0C5}"/>
              </a:ext>
            </a:extLst>
          </p:cNvPr>
          <p:cNvSpPr>
            <a:spLocks noGrp="1"/>
          </p:cNvSpPr>
          <p:nvPr>
            <p:ph type="title"/>
          </p:nvPr>
        </p:nvSpPr>
        <p:spPr>
          <a:xfrm>
            <a:off x="838200" y="365125"/>
            <a:ext cx="10515600" cy="389019"/>
          </a:xfrm>
        </p:spPr>
        <p:txBody>
          <a:bodyPr/>
          <a:lstStyle/>
          <a:p>
            <a:r>
              <a:rPr lang="en-US" sz="2800" b="1" dirty="0">
                <a:latin typeface="+mn-lt"/>
              </a:rPr>
              <a:t>Payload vs. Launch Site</a:t>
            </a:r>
            <a:br>
              <a:rPr lang="en-US" sz="2800" b="1" dirty="0">
                <a:latin typeface="+mn-lt"/>
              </a:rPr>
            </a:br>
            <a:endParaRPr lang="en-US" sz="2800" dirty="0">
              <a:latin typeface="+mn-lt"/>
            </a:endParaRPr>
          </a:p>
        </p:txBody>
      </p:sp>
      <p:sp>
        <p:nvSpPr>
          <p:cNvPr id="4" name="Rectangle 1">
            <a:extLst>
              <a:ext uri="{FF2B5EF4-FFF2-40B4-BE49-F238E27FC236}">
                <a16:creationId xmlns:a16="http://schemas.microsoft.com/office/drawing/2014/main" id="{B3872E8B-3E13-B016-264F-5662F970F804}"/>
              </a:ext>
            </a:extLst>
          </p:cNvPr>
          <p:cNvSpPr>
            <a:spLocks noGrp="1" noChangeArrowheads="1"/>
          </p:cNvSpPr>
          <p:nvPr>
            <p:ph idx="1"/>
          </p:nvPr>
        </p:nvSpPr>
        <p:spPr bwMode="auto">
          <a:xfrm>
            <a:off x="838200" y="3299028"/>
            <a:ext cx="10515600" cy="1217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800" b="1" dirty="0"/>
              <a:t>Conclusion</a:t>
            </a:r>
          </a:p>
          <a:p>
            <a:r>
              <a:rPr lang="en-US" sz="1800" dirty="0"/>
              <a:t>Payload mass alone does not determine landing failure.</a:t>
            </a:r>
            <a:br>
              <a:rPr lang="en-US" sz="1800" dirty="0"/>
            </a:br>
            <a:r>
              <a:rPr lang="en-US" sz="1800" dirty="0"/>
              <a:t>Instead, landing success appears more strongly influenced by mission maturity and technological evolution rather than payload weight alone.</a:t>
            </a:r>
          </a:p>
        </p:txBody>
      </p:sp>
      <p:pic>
        <p:nvPicPr>
          <p:cNvPr id="6" name="Picture 5">
            <a:extLst>
              <a:ext uri="{FF2B5EF4-FFF2-40B4-BE49-F238E27FC236}">
                <a16:creationId xmlns:a16="http://schemas.microsoft.com/office/drawing/2014/main" id="{2143F3F5-009F-D4F8-EAE0-8BD2C8E3744A}"/>
              </a:ext>
            </a:extLst>
          </p:cNvPr>
          <p:cNvPicPr>
            <a:picLocks noChangeAspect="1"/>
          </p:cNvPicPr>
          <p:nvPr/>
        </p:nvPicPr>
        <p:blipFill>
          <a:blip r:embed="rId2"/>
          <a:stretch>
            <a:fillRect/>
          </a:stretch>
        </p:blipFill>
        <p:spPr>
          <a:xfrm>
            <a:off x="687371" y="926926"/>
            <a:ext cx="10515600" cy="2023162"/>
          </a:xfrm>
          <a:prstGeom prst="rect">
            <a:avLst/>
          </a:prstGeom>
        </p:spPr>
      </p:pic>
    </p:spTree>
    <p:extLst>
      <p:ext uri="{BB962C8B-B14F-4D97-AF65-F5344CB8AC3E}">
        <p14:creationId xmlns:p14="http://schemas.microsoft.com/office/powerpoint/2010/main" val="1828333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844E-005F-82B0-39D8-00727BB7D858}"/>
              </a:ext>
            </a:extLst>
          </p:cNvPr>
          <p:cNvSpPr>
            <a:spLocks noGrp="1"/>
          </p:cNvSpPr>
          <p:nvPr>
            <p:ph type="title"/>
          </p:nvPr>
        </p:nvSpPr>
        <p:spPr>
          <a:xfrm>
            <a:off x="838200" y="365125"/>
            <a:ext cx="10515600" cy="436153"/>
          </a:xfrm>
        </p:spPr>
        <p:txBody>
          <a:bodyPr/>
          <a:lstStyle/>
          <a:p>
            <a:r>
              <a:rPr lang="en-US" sz="2800" b="1" dirty="0">
                <a:latin typeface="+mn-lt"/>
              </a:rPr>
              <a:t>Success Rate vs. Orbit Type</a:t>
            </a:r>
            <a:br>
              <a:rPr lang="en-US" sz="2800" dirty="0">
                <a:latin typeface="+mn-lt"/>
              </a:rPr>
            </a:br>
            <a:endParaRPr lang="en-US" sz="2800" dirty="0">
              <a:latin typeface="+mn-lt"/>
            </a:endParaRPr>
          </a:p>
        </p:txBody>
      </p:sp>
      <p:sp>
        <p:nvSpPr>
          <p:cNvPr id="4" name="Rectangle 1">
            <a:extLst>
              <a:ext uri="{FF2B5EF4-FFF2-40B4-BE49-F238E27FC236}">
                <a16:creationId xmlns:a16="http://schemas.microsoft.com/office/drawing/2014/main" id="{A7DC0B9F-802C-CDEF-D8AB-826045F63114}"/>
              </a:ext>
            </a:extLst>
          </p:cNvPr>
          <p:cNvSpPr>
            <a:spLocks noGrp="1" noChangeArrowheads="1"/>
          </p:cNvSpPr>
          <p:nvPr>
            <p:ph idx="1"/>
          </p:nvPr>
        </p:nvSpPr>
        <p:spPr bwMode="auto">
          <a:xfrm>
            <a:off x="838199" y="1204962"/>
            <a:ext cx="5257801"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Orbit Complexity Matters: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GTO missions typically require higher energy and more complex flight profiles. The lower success rate reflects higher landing difficulty.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Mature Mission Profiles: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GEO and SSO show very high success rates, suggesting operational stability and well-optimized landing procedures for those trajectories.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Operational Learning Curve: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More common orbits (LEO, ISS) show solid but not perfect success — indicating improvement over time but with earlier failures included in the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Sample Size Warning: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Orbits like ES-L1 and HEO may show 100% success, but this likely reflects very few missions. We cannot over-generalize from small counts.</a:t>
            </a:r>
          </a:p>
        </p:txBody>
      </p:sp>
      <p:pic>
        <p:nvPicPr>
          <p:cNvPr id="6" name="Picture 5">
            <a:extLst>
              <a:ext uri="{FF2B5EF4-FFF2-40B4-BE49-F238E27FC236}">
                <a16:creationId xmlns:a16="http://schemas.microsoft.com/office/drawing/2014/main" id="{B3834A02-BF72-9972-3D92-6600A279F206}"/>
              </a:ext>
            </a:extLst>
          </p:cNvPr>
          <p:cNvPicPr>
            <a:picLocks noChangeAspect="1"/>
          </p:cNvPicPr>
          <p:nvPr/>
        </p:nvPicPr>
        <p:blipFill>
          <a:blip r:embed="rId2"/>
          <a:stretch>
            <a:fillRect/>
          </a:stretch>
        </p:blipFill>
        <p:spPr>
          <a:xfrm>
            <a:off x="6095999" y="1204962"/>
            <a:ext cx="5605967" cy="3759199"/>
          </a:xfrm>
          <a:prstGeom prst="rect">
            <a:avLst/>
          </a:prstGeom>
        </p:spPr>
      </p:pic>
      <p:sp>
        <p:nvSpPr>
          <p:cNvPr id="7" name="TextBox 6">
            <a:extLst>
              <a:ext uri="{FF2B5EF4-FFF2-40B4-BE49-F238E27FC236}">
                <a16:creationId xmlns:a16="http://schemas.microsoft.com/office/drawing/2014/main" id="{A04E4B8A-CEE0-8556-9D81-A6FC1E6E0CAD}"/>
              </a:ext>
            </a:extLst>
          </p:cNvPr>
          <p:cNvSpPr txBox="1"/>
          <p:nvPr/>
        </p:nvSpPr>
        <p:spPr>
          <a:xfrm>
            <a:off x="6095998" y="5082946"/>
            <a:ext cx="5605967" cy="1754326"/>
          </a:xfrm>
          <a:prstGeom prst="rect">
            <a:avLst/>
          </a:prstGeom>
          <a:noFill/>
        </p:spPr>
        <p:txBody>
          <a:bodyPr wrap="square" rtlCol="0">
            <a:spAutoFit/>
          </a:bodyPr>
          <a:lstStyle/>
          <a:p>
            <a:r>
              <a:rPr lang="en-US" b="1" dirty="0"/>
              <a:t>Conclusion</a:t>
            </a:r>
            <a:r>
              <a:rPr lang="en-US" dirty="0"/>
              <a:t>:</a:t>
            </a:r>
          </a:p>
          <a:p>
            <a:pPr marL="285750" indent="-285750">
              <a:buFont typeface="Arial" panose="020B0604020202020204" pitchFamily="34" charset="0"/>
              <a:buChar char="•"/>
            </a:pPr>
            <a:r>
              <a:rPr lang="en-US" dirty="0"/>
              <a:t>Orbit type clearly influences landing success probability.</a:t>
            </a:r>
            <a:br>
              <a:rPr lang="en-US" dirty="0"/>
            </a:br>
            <a:r>
              <a:rPr lang="en-US" dirty="0"/>
              <a:t>Higher-energy orbits (like GTO) introduce greater landing risk, making Orbit a strong predictive feature for classification modeling.</a:t>
            </a:r>
          </a:p>
        </p:txBody>
      </p:sp>
    </p:spTree>
    <p:extLst>
      <p:ext uri="{BB962C8B-B14F-4D97-AF65-F5344CB8AC3E}">
        <p14:creationId xmlns:p14="http://schemas.microsoft.com/office/powerpoint/2010/main" val="2194930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0338-4091-E589-BC8D-235D22FFB3BF}"/>
              </a:ext>
            </a:extLst>
          </p:cNvPr>
          <p:cNvSpPr>
            <a:spLocks noGrp="1"/>
          </p:cNvSpPr>
          <p:nvPr>
            <p:ph type="title"/>
          </p:nvPr>
        </p:nvSpPr>
        <p:spPr>
          <a:xfrm>
            <a:off x="838200" y="365125"/>
            <a:ext cx="10515600" cy="436153"/>
          </a:xfrm>
        </p:spPr>
        <p:txBody>
          <a:bodyPr/>
          <a:lstStyle/>
          <a:p>
            <a:r>
              <a:rPr lang="en-US" sz="2800" b="1" dirty="0">
                <a:latin typeface="+mn-lt"/>
              </a:rPr>
              <a:t>Flight Number vs. Orbit Type</a:t>
            </a:r>
            <a:br>
              <a:rPr lang="en-US" sz="2800" b="1" dirty="0">
                <a:latin typeface="+mn-lt"/>
              </a:rPr>
            </a:br>
            <a:endParaRPr lang="en-US" sz="2800" b="1" dirty="0">
              <a:latin typeface="+mn-lt"/>
            </a:endParaRPr>
          </a:p>
        </p:txBody>
      </p:sp>
      <p:sp>
        <p:nvSpPr>
          <p:cNvPr id="4" name="Rectangle 1">
            <a:extLst>
              <a:ext uri="{FF2B5EF4-FFF2-40B4-BE49-F238E27FC236}">
                <a16:creationId xmlns:a16="http://schemas.microsoft.com/office/drawing/2014/main" id="{25D7D0A9-EB84-9C11-1FB2-B50FB685803E}"/>
              </a:ext>
            </a:extLst>
          </p:cNvPr>
          <p:cNvSpPr>
            <a:spLocks noGrp="1" noChangeArrowheads="1"/>
          </p:cNvSpPr>
          <p:nvPr>
            <p:ph idx="1"/>
          </p:nvPr>
        </p:nvSpPr>
        <p:spPr bwMode="auto">
          <a:xfrm>
            <a:off x="838200" y="3421994"/>
            <a:ext cx="10515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Strong Learning Effect in LEO:</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As flight number increases, success rate improves — clear evidence of operational maturity and landing optimization over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Early Program Volatility:</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Lower flight numbers show more failures across orbit types, consistent with early-stage testing and experimentation.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Orbit-Specific Difficulty:</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GTO does not show a strong upward trend in success over time, suggesting intrinsic mission complexity rather than just learning effects.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Expansion into New Orbits: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Later flight numbers include newer orbit categories (VLEO, MEO) with higher success rates, indicating technological advancement and confidence.</a:t>
            </a:r>
          </a:p>
        </p:txBody>
      </p:sp>
      <p:pic>
        <p:nvPicPr>
          <p:cNvPr id="6" name="Picture 5">
            <a:extLst>
              <a:ext uri="{FF2B5EF4-FFF2-40B4-BE49-F238E27FC236}">
                <a16:creationId xmlns:a16="http://schemas.microsoft.com/office/drawing/2014/main" id="{E31E7C86-8A77-2D32-9B32-563E875EDBE6}"/>
              </a:ext>
            </a:extLst>
          </p:cNvPr>
          <p:cNvPicPr>
            <a:picLocks noChangeAspect="1"/>
          </p:cNvPicPr>
          <p:nvPr/>
        </p:nvPicPr>
        <p:blipFill>
          <a:blip r:embed="rId2"/>
          <a:stretch>
            <a:fillRect/>
          </a:stretch>
        </p:blipFill>
        <p:spPr>
          <a:xfrm>
            <a:off x="838200" y="1113956"/>
            <a:ext cx="10515600" cy="1995359"/>
          </a:xfrm>
          <a:prstGeom prst="rect">
            <a:avLst/>
          </a:prstGeom>
        </p:spPr>
      </p:pic>
    </p:spTree>
    <p:extLst>
      <p:ext uri="{BB962C8B-B14F-4D97-AF65-F5344CB8AC3E}">
        <p14:creationId xmlns:p14="http://schemas.microsoft.com/office/powerpoint/2010/main" val="91311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80C27-CCE9-B17B-DD55-0656CDD84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72C60-A728-E55A-7CA7-9FF800F729E9}"/>
              </a:ext>
            </a:extLst>
          </p:cNvPr>
          <p:cNvSpPr>
            <a:spLocks noGrp="1"/>
          </p:cNvSpPr>
          <p:nvPr>
            <p:ph type="title"/>
          </p:nvPr>
        </p:nvSpPr>
        <p:spPr>
          <a:xfrm>
            <a:off x="838200" y="365125"/>
            <a:ext cx="10515600" cy="436153"/>
          </a:xfrm>
        </p:spPr>
        <p:txBody>
          <a:bodyPr/>
          <a:lstStyle/>
          <a:p>
            <a:r>
              <a:rPr lang="en-US" sz="2800" b="1" dirty="0">
                <a:latin typeface="+mn-lt"/>
              </a:rPr>
              <a:t>Flight Number vs. Orbit Type</a:t>
            </a:r>
            <a:br>
              <a:rPr lang="en-US" sz="2800" b="1" dirty="0">
                <a:latin typeface="+mn-lt"/>
              </a:rPr>
            </a:br>
            <a:endParaRPr lang="en-US" sz="2800" b="1" dirty="0">
              <a:latin typeface="+mn-lt"/>
            </a:endParaRPr>
          </a:p>
        </p:txBody>
      </p:sp>
      <p:sp>
        <p:nvSpPr>
          <p:cNvPr id="4" name="Rectangle 1">
            <a:extLst>
              <a:ext uri="{FF2B5EF4-FFF2-40B4-BE49-F238E27FC236}">
                <a16:creationId xmlns:a16="http://schemas.microsoft.com/office/drawing/2014/main" id="{8141ABDF-1C02-31D0-752B-926840CE7B52}"/>
              </a:ext>
            </a:extLst>
          </p:cNvPr>
          <p:cNvSpPr>
            <a:spLocks noGrp="1" noChangeArrowheads="1"/>
          </p:cNvSpPr>
          <p:nvPr>
            <p:ph idx="1"/>
          </p:nvPr>
        </p:nvSpPr>
        <p:spPr bwMode="auto">
          <a:xfrm>
            <a:off x="838200" y="3421993"/>
            <a:ext cx="1051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sz="1800" b="1" dirty="0"/>
              <a:t>Conclusion</a:t>
            </a:r>
            <a:r>
              <a:rPr lang="en-US" sz="1800" dirty="0"/>
              <a:t>:</a:t>
            </a:r>
          </a:p>
          <a:p>
            <a:pPr marL="0" lvl="0" indent="0" eaLnBrk="0" fontAlgn="base" hangingPunct="0">
              <a:lnSpc>
                <a:spcPct val="100000"/>
              </a:lnSpc>
              <a:spcBef>
                <a:spcPct val="0"/>
              </a:spcBef>
              <a:spcAft>
                <a:spcPct val="0"/>
              </a:spcAft>
              <a:buFontTx/>
              <a:buChar char="•"/>
            </a:pPr>
            <a:r>
              <a:rPr lang="en-US" sz="1800" dirty="0"/>
              <a:t>Flight number acts as a proxy for experience.</a:t>
            </a:r>
            <a:br>
              <a:rPr lang="en-US" sz="1800" dirty="0"/>
            </a:br>
            <a:r>
              <a:rPr lang="en-US" sz="1800" dirty="0"/>
              <a:t>Landing success improves over time, particularly for common orbits like LEO.</a:t>
            </a:r>
            <a:br>
              <a:rPr lang="en-US" sz="1800" dirty="0"/>
            </a:br>
            <a:r>
              <a:rPr lang="en-US" sz="1800" dirty="0"/>
              <a:t>This confirms that historical sequence (experience) is an important predictive feature for modeling success.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D54278F-9284-0FFA-5DC6-80B08FEB4989}"/>
              </a:ext>
            </a:extLst>
          </p:cNvPr>
          <p:cNvPicPr>
            <a:picLocks noChangeAspect="1"/>
          </p:cNvPicPr>
          <p:nvPr/>
        </p:nvPicPr>
        <p:blipFill>
          <a:blip r:embed="rId2"/>
          <a:stretch>
            <a:fillRect/>
          </a:stretch>
        </p:blipFill>
        <p:spPr>
          <a:xfrm>
            <a:off x="838200" y="1113956"/>
            <a:ext cx="10515600" cy="1995359"/>
          </a:xfrm>
          <a:prstGeom prst="rect">
            <a:avLst/>
          </a:prstGeom>
        </p:spPr>
      </p:pic>
    </p:spTree>
    <p:extLst>
      <p:ext uri="{BB962C8B-B14F-4D97-AF65-F5344CB8AC3E}">
        <p14:creationId xmlns:p14="http://schemas.microsoft.com/office/powerpoint/2010/main" val="2954892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C26D6-DEC8-3486-EA67-13E4403F53A2}"/>
              </a:ext>
            </a:extLst>
          </p:cNvPr>
          <p:cNvSpPr>
            <a:spLocks noGrp="1"/>
          </p:cNvSpPr>
          <p:nvPr>
            <p:ph type="title"/>
          </p:nvPr>
        </p:nvSpPr>
        <p:spPr>
          <a:xfrm>
            <a:off x="838200" y="365125"/>
            <a:ext cx="10515600" cy="436153"/>
          </a:xfrm>
        </p:spPr>
        <p:txBody>
          <a:bodyPr/>
          <a:lstStyle/>
          <a:p>
            <a:r>
              <a:rPr lang="en-US" sz="2800" b="1" dirty="0">
                <a:latin typeface="+mn-lt"/>
              </a:rPr>
              <a:t>Payload vs. Orbit Type</a:t>
            </a:r>
            <a:br>
              <a:rPr lang="en-US" sz="2800" dirty="0">
                <a:latin typeface="+mn-lt"/>
              </a:rPr>
            </a:br>
            <a:endParaRPr lang="en-US" sz="2800" dirty="0">
              <a:latin typeface="+mn-lt"/>
            </a:endParaRPr>
          </a:p>
        </p:txBody>
      </p:sp>
      <p:sp>
        <p:nvSpPr>
          <p:cNvPr id="4" name="Rectangle 1">
            <a:extLst>
              <a:ext uri="{FF2B5EF4-FFF2-40B4-BE49-F238E27FC236}">
                <a16:creationId xmlns:a16="http://schemas.microsoft.com/office/drawing/2014/main" id="{C0227E90-3E42-5A31-05FF-979F68AC50E8}"/>
              </a:ext>
            </a:extLst>
          </p:cNvPr>
          <p:cNvSpPr>
            <a:spLocks noGrp="1" noChangeArrowheads="1"/>
          </p:cNvSpPr>
          <p:nvPr>
            <p:ph idx="1"/>
          </p:nvPr>
        </p:nvSpPr>
        <p:spPr bwMode="auto">
          <a:xfrm>
            <a:off x="838200" y="3699343"/>
            <a:ext cx="105156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Payload Alone Is Not Enough:</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Success does not depend purely on payload mass — orbit type clearly influences landing outcome.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LEO &amp; ISS Are Operationally Stable:</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Even as payload mass increases, success remains consistently high — indicating optimized recovery procedures.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GTO Is More Challenging:</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At similar payload ranges, GTO shows both success and failure — suggesting mission complexity impacts landing reliability.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Heavy Payload Success in Later Missions: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Very high payload missions appear later in the program and mostly succeed — again showing learning + technological advancement.</a:t>
            </a:r>
          </a:p>
        </p:txBody>
      </p:sp>
      <p:pic>
        <p:nvPicPr>
          <p:cNvPr id="6" name="Picture 5">
            <a:extLst>
              <a:ext uri="{FF2B5EF4-FFF2-40B4-BE49-F238E27FC236}">
                <a16:creationId xmlns:a16="http://schemas.microsoft.com/office/drawing/2014/main" id="{322E3567-FF5C-93D1-39C9-66F8F657FDDA}"/>
              </a:ext>
            </a:extLst>
          </p:cNvPr>
          <p:cNvPicPr>
            <a:picLocks noChangeAspect="1"/>
          </p:cNvPicPr>
          <p:nvPr/>
        </p:nvPicPr>
        <p:blipFill>
          <a:blip r:embed="rId2"/>
          <a:stretch>
            <a:fillRect/>
          </a:stretch>
        </p:blipFill>
        <p:spPr>
          <a:xfrm>
            <a:off x="838200" y="1249958"/>
            <a:ext cx="10515600" cy="2000704"/>
          </a:xfrm>
          <a:prstGeom prst="rect">
            <a:avLst/>
          </a:prstGeom>
        </p:spPr>
      </p:pic>
    </p:spTree>
    <p:extLst>
      <p:ext uri="{BB962C8B-B14F-4D97-AF65-F5344CB8AC3E}">
        <p14:creationId xmlns:p14="http://schemas.microsoft.com/office/powerpoint/2010/main" val="2134832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2EF60-9C77-55D8-6591-FDFDF9F93A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8922B-50CA-260C-6968-E9DD86D247F0}"/>
              </a:ext>
            </a:extLst>
          </p:cNvPr>
          <p:cNvSpPr>
            <a:spLocks noGrp="1"/>
          </p:cNvSpPr>
          <p:nvPr>
            <p:ph type="title"/>
          </p:nvPr>
        </p:nvSpPr>
        <p:spPr>
          <a:xfrm>
            <a:off x="838200" y="365125"/>
            <a:ext cx="10515600" cy="436153"/>
          </a:xfrm>
        </p:spPr>
        <p:txBody>
          <a:bodyPr/>
          <a:lstStyle/>
          <a:p>
            <a:r>
              <a:rPr lang="en-US" sz="2800" b="1" dirty="0">
                <a:latin typeface="+mn-lt"/>
              </a:rPr>
              <a:t>Payload vs. Orbit Type</a:t>
            </a:r>
            <a:br>
              <a:rPr lang="en-US" sz="2800" dirty="0">
                <a:latin typeface="+mn-lt"/>
              </a:rPr>
            </a:br>
            <a:endParaRPr lang="en-US" sz="2800" dirty="0">
              <a:latin typeface="+mn-lt"/>
            </a:endParaRPr>
          </a:p>
        </p:txBody>
      </p:sp>
      <p:sp>
        <p:nvSpPr>
          <p:cNvPr id="4" name="Rectangle 1">
            <a:extLst>
              <a:ext uri="{FF2B5EF4-FFF2-40B4-BE49-F238E27FC236}">
                <a16:creationId xmlns:a16="http://schemas.microsoft.com/office/drawing/2014/main" id="{9628A65F-7EBC-EBC6-BE04-DB8700915395}"/>
              </a:ext>
            </a:extLst>
          </p:cNvPr>
          <p:cNvSpPr>
            <a:spLocks noGrp="1" noChangeArrowheads="1"/>
          </p:cNvSpPr>
          <p:nvPr>
            <p:ph idx="1"/>
          </p:nvPr>
        </p:nvSpPr>
        <p:spPr bwMode="auto">
          <a:xfrm>
            <a:off x="838200" y="3607339"/>
            <a:ext cx="10515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Arial" panose="020B0604020202020204" pitchFamily="34" charset="0"/>
              </a:rPr>
              <a:t>Conclusion:</a:t>
            </a:r>
          </a:p>
          <a:p>
            <a:pPr marL="0" lvl="0" indent="0" eaLnBrk="0" fontAlgn="base" hangingPunct="0">
              <a:lnSpc>
                <a:spcPct val="100000"/>
              </a:lnSpc>
              <a:spcBef>
                <a:spcPct val="0"/>
              </a:spcBef>
              <a:spcAft>
                <a:spcPct val="0"/>
              </a:spcAft>
              <a:buNone/>
            </a:pPr>
            <a:r>
              <a:rPr lang="en-US" sz="1800" dirty="0"/>
              <a:t>There is an interaction effect between </a:t>
            </a:r>
            <a:r>
              <a:rPr lang="en-US" sz="1800" b="1" dirty="0"/>
              <a:t>Payload Mass and Orbit Type</a:t>
            </a:r>
            <a:r>
              <a:rPr lang="en-US" sz="1800" dirty="0"/>
              <a:t>.</a:t>
            </a:r>
            <a:br>
              <a:rPr lang="en-US" sz="1800" dirty="0"/>
            </a:br>
            <a:r>
              <a:rPr lang="en-US" sz="1800" dirty="0"/>
              <a:t>This justifies including both variables in the predictive model instead of treating them independently.</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C84D65F4-1C6F-759E-173C-7D3B8A1885D8}"/>
              </a:ext>
            </a:extLst>
          </p:cNvPr>
          <p:cNvPicPr>
            <a:picLocks noChangeAspect="1"/>
          </p:cNvPicPr>
          <p:nvPr/>
        </p:nvPicPr>
        <p:blipFill>
          <a:blip r:embed="rId2"/>
          <a:stretch>
            <a:fillRect/>
          </a:stretch>
        </p:blipFill>
        <p:spPr>
          <a:xfrm>
            <a:off x="838200" y="1249958"/>
            <a:ext cx="10515600" cy="2000704"/>
          </a:xfrm>
          <a:prstGeom prst="rect">
            <a:avLst/>
          </a:prstGeom>
        </p:spPr>
      </p:pic>
    </p:spTree>
    <p:extLst>
      <p:ext uri="{BB962C8B-B14F-4D97-AF65-F5344CB8AC3E}">
        <p14:creationId xmlns:p14="http://schemas.microsoft.com/office/powerpoint/2010/main" val="164779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EAECE-3336-CBBD-1AB8-41BE36CB78DD}"/>
              </a:ext>
            </a:extLst>
          </p:cNvPr>
          <p:cNvSpPr>
            <a:spLocks noGrp="1"/>
          </p:cNvSpPr>
          <p:nvPr>
            <p:ph type="title"/>
          </p:nvPr>
        </p:nvSpPr>
        <p:spPr>
          <a:xfrm>
            <a:off x="838200" y="365126"/>
            <a:ext cx="10515600" cy="398446"/>
          </a:xfrm>
        </p:spPr>
        <p:txBody>
          <a:bodyPr/>
          <a:lstStyle/>
          <a:p>
            <a:r>
              <a:rPr lang="en-US" sz="2800" b="1" dirty="0">
                <a:latin typeface="+mn-lt"/>
              </a:rPr>
              <a:t>Launch Success Yearly Trend</a:t>
            </a:r>
            <a:br>
              <a:rPr lang="en-US" sz="2800" dirty="0">
                <a:latin typeface="+mn-lt"/>
              </a:rPr>
            </a:br>
            <a:endParaRPr lang="en-US" sz="2800" dirty="0">
              <a:latin typeface="+mn-lt"/>
            </a:endParaRPr>
          </a:p>
        </p:txBody>
      </p:sp>
      <p:sp>
        <p:nvSpPr>
          <p:cNvPr id="3" name="Content Placeholder 2">
            <a:extLst>
              <a:ext uri="{FF2B5EF4-FFF2-40B4-BE49-F238E27FC236}">
                <a16:creationId xmlns:a16="http://schemas.microsoft.com/office/drawing/2014/main" id="{8EB5B1F4-3E4F-3E45-1DF1-4E6116C7C082}"/>
              </a:ext>
            </a:extLst>
          </p:cNvPr>
          <p:cNvSpPr>
            <a:spLocks noGrp="1"/>
          </p:cNvSpPr>
          <p:nvPr>
            <p:ph idx="1"/>
          </p:nvPr>
        </p:nvSpPr>
        <p:spPr>
          <a:xfrm>
            <a:off x="838200" y="1018096"/>
            <a:ext cx="4733041" cy="6094428"/>
          </a:xfrm>
        </p:spPr>
        <p:txBody>
          <a:bodyPr/>
          <a:lstStyle/>
          <a:p>
            <a:r>
              <a:rPr lang="en-US" sz="1800" b="1" dirty="0"/>
              <a:t>Clear Learning Curve Effect:</a:t>
            </a:r>
            <a:br>
              <a:rPr lang="en-US" sz="1800" dirty="0"/>
            </a:br>
            <a:r>
              <a:rPr lang="en-US" sz="1800" dirty="0"/>
              <a:t>SpaceX significantly improved landing reliability over time.</a:t>
            </a:r>
          </a:p>
          <a:p>
            <a:r>
              <a:rPr lang="en-US" sz="1800" b="1" dirty="0"/>
              <a:t>Operational Maturity After 2015:</a:t>
            </a:r>
            <a:br>
              <a:rPr lang="en-US" sz="1800" dirty="0"/>
            </a:br>
            <a:r>
              <a:rPr lang="en-US" sz="1800" dirty="0"/>
              <a:t>Post-2015 missions show consistent upward trend, indicating improved engineering and recovery systems.</a:t>
            </a:r>
          </a:p>
          <a:p>
            <a:r>
              <a:rPr lang="en-US" sz="1800" b="1" dirty="0"/>
              <a:t>Temporary Dip in 2018:</a:t>
            </a:r>
            <a:br>
              <a:rPr lang="en-US" sz="1800" dirty="0"/>
            </a:br>
            <a:r>
              <a:rPr lang="en-US" sz="1800" dirty="0"/>
              <a:t>Slight drop suggests experimentation phase or mission complexity, but recovery was quick.</a:t>
            </a:r>
          </a:p>
          <a:p>
            <a:r>
              <a:rPr lang="en-US" sz="1800" b="1" dirty="0"/>
              <a:t>High Stability in Recent Years:</a:t>
            </a:r>
            <a:br>
              <a:rPr lang="en-US" sz="1800" dirty="0"/>
            </a:br>
            <a:r>
              <a:rPr lang="en-US" sz="1800" dirty="0"/>
              <a:t>2019–2020 demonstrates mature reusable rocket technology.</a:t>
            </a:r>
          </a:p>
          <a:p>
            <a:pPr marL="0" indent="0">
              <a:buNone/>
            </a:pPr>
            <a:r>
              <a:rPr lang="en-US" sz="1800" b="1" dirty="0"/>
              <a:t>Conclusion:</a:t>
            </a:r>
          </a:p>
          <a:p>
            <a:pPr marL="0" indent="0">
              <a:buNone/>
            </a:pPr>
            <a:r>
              <a:rPr lang="en-US" sz="1800" dirty="0"/>
              <a:t>Time (Year / Flight Number) is a </a:t>
            </a:r>
            <a:r>
              <a:rPr lang="en-US" sz="1800" b="1" dirty="0"/>
              <a:t>strong predictive feature</a:t>
            </a:r>
            <a:r>
              <a:rPr lang="en-US" sz="1800" dirty="0"/>
              <a:t>.</a:t>
            </a:r>
            <a:br>
              <a:rPr lang="en-US" sz="1800" dirty="0"/>
            </a:br>
            <a:r>
              <a:rPr lang="en-US" sz="1800" dirty="0"/>
              <a:t>Modeling should account for program maturity since later missions have higher probability of success.</a:t>
            </a:r>
            <a:endParaRPr lang="en-US" sz="1800" b="1" dirty="0"/>
          </a:p>
        </p:txBody>
      </p:sp>
      <p:pic>
        <p:nvPicPr>
          <p:cNvPr id="5" name="Picture 4">
            <a:extLst>
              <a:ext uri="{FF2B5EF4-FFF2-40B4-BE49-F238E27FC236}">
                <a16:creationId xmlns:a16="http://schemas.microsoft.com/office/drawing/2014/main" id="{51A560BC-8B80-D127-B416-3D5C201BD5A9}"/>
              </a:ext>
            </a:extLst>
          </p:cNvPr>
          <p:cNvPicPr>
            <a:picLocks noChangeAspect="1"/>
          </p:cNvPicPr>
          <p:nvPr/>
        </p:nvPicPr>
        <p:blipFill>
          <a:blip r:embed="rId2"/>
          <a:stretch>
            <a:fillRect/>
          </a:stretch>
        </p:blipFill>
        <p:spPr>
          <a:xfrm>
            <a:off x="5637229" y="1505508"/>
            <a:ext cx="6343598" cy="3846984"/>
          </a:xfrm>
          <a:prstGeom prst="rect">
            <a:avLst/>
          </a:prstGeom>
        </p:spPr>
      </p:pic>
    </p:spTree>
    <p:extLst>
      <p:ext uri="{BB962C8B-B14F-4D97-AF65-F5344CB8AC3E}">
        <p14:creationId xmlns:p14="http://schemas.microsoft.com/office/powerpoint/2010/main" val="1196105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A113-E82E-BEC2-F2C7-1546D607E238}"/>
              </a:ext>
            </a:extLst>
          </p:cNvPr>
          <p:cNvSpPr>
            <a:spLocks noGrp="1"/>
          </p:cNvSpPr>
          <p:nvPr>
            <p:ph type="title"/>
          </p:nvPr>
        </p:nvSpPr>
        <p:spPr>
          <a:xfrm>
            <a:off x="838200" y="365125"/>
            <a:ext cx="10515600" cy="407873"/>
          </a:xfrm>
        </p:spPr>
        <p:txBody>
          <a:bodyPr/>
          <a:lstStyle/>
          <a:p>
            <a:r>
              <a:rPr lang="en-US" sz="2800" b="1" dirty="0">
                <a:latin typeface="+mn-lt"/>
              </a:rPr>
              <a:t>All Launch Site Names</a:t>
            </a:r>
            <a:br>
              <a:rPr lang="en-US" sz="2800" b="1" dirty="0">
                <a:solidFill>
                  <a:srgbClr val="0B49CB"/>
                </a:solidFill>
                <a:latin typeface="Abadi"/>
              </a:rPr>
            </a:br>
            <a:endParaRPr lang="en-US" sz="2800" b="1" dirty="0"/>
          </a:p>
        </p:txBody>
      </p:sp>
      <p:pic>
        <p:nvPicPr>
          <p:cNvPr id="5" name="Content Placeholder 4">
            <a:extLst>
              <a:ext uri="{FF2B5EF4-FFF2-40B4-BE49-F238E27FC236}">
                <a16:creationId xmlns:a16="http://schemas.microsoft.com/office/drawing/2014/main" id="{5434E695-8585-77D4-DD46-FB67C063010A}"/>
              </a:ext>
            </a:extLst>
          </p:cNvPr>
          <p:cNvPicPr>
            <a:picLocks noGrp="1" noChangeAspect="1"/>
          </p:cNvPicPr>
          <p:nvPr>
            <p:ph idx="1"/>
          </p:nvPr>
        </p:nvPicPr>
        <p:blipFill>
          <a:blip r:embed="rId2"/>
          <a:stretch>
            <a:fillRect/>
          </a:stretch>
        </p:blipFill>
        <p:spPr>
          <a:xfrm>
            <a:off x="838200" y="1054697"/>
            <a:ext cx="2686425" cy="2467319"/>
          </a:xfrm>
          <a:prstGeom prst="rect">
            <a:avLst/>
          </a:prstGeom>
        </p:spPr>
      </p:pic>
      <p:sp>
        <p:nvSpPr>
          <p:cNvPr id="7" name="TextBox 6">
            <a:extLst>
              <a:ext uri="{FF2B5EF4-FFF2-40B4-BE49-F238E27FC236}">
                <a16:creationId xmlns:a16="http://schemas.microsoft.com/office/drawing/2014/main" id="{95E279EF-DFDA-81B3-7556-2E2B2095588C}"/>
              </a:ext>
            </a:extLst>
          </p:cNvPr>
          <p:cNvSpPr txBox="1"/>
          <p:nvPr/>
        </p:nvSpPr>
        <p:spPr>
          <a:xfrm>
            <a:off x="3631677" y="1054697"/>
            <a:ext cx="6094428" cy="2585323"/>
          </a:xfrm>
          <a:prstGeom prst="rect">
            <a:avLst/>
          </a:prstGeom>
          <a:noFill/>
        </p:spPr>
        <p:txBody>
          <a:bodyPr wrap="square">
            <a:spAutoFit/>
          </a:bodyPr>
          <a:lstStyle/>
          <a:p>
            <a:pPr>
              <a:buNone/>
            </a:pPr>
            <a:r>
              <a:rPr lang="en-US" b="1" dirty="0"/>
              <a:t>Unique Launch Sites Identified</a:t>
            </a:r>
          </a:p>
          <a:p>
            <a:pPr>
              <a:buFont typeface="Arial" panose="020B0604020202020204" pitchFamily="34" charset="0"/>
              <a:buChar char="•"/>
            </a:pPr>
            <a:r>
              <a:rPr lang="en-US" dirty="0"/>
              <a:t>The dataset contains </a:t>
            </a:r>
            <a:r>
              <a:rPr lang="en-US" b="1" dirty="0"/>
              <a:t>four distinct launch sites</a:t>
            </a:r>
            <a:r>
              <a:rPr lang="en-US" dirty="0"/>
              <a:t>:</a:t>
            </a:r>
            <a:br>
              <a:rPr lang="en-US" dirty="0"/>
            </a:br>
            <a:r>
              <a:rPr lang="en-US" b="1" dirty="0"/>
              <a:t>CCAFS LC-40, VAFB SLC-4E, KSC LC-39A, and CCAFS SLC-40.</a:t>
            </a:r>
            <a:endParaRPr lang="en-US" dirty="0"/>
          </a:p>
          <a:p>
            <a:pPr>
              <a:buFont typeface="Arial" panose="020B0604020202020204" pitchFamily="34" charset="0"/>
              <a:buChar char="•"/>
            </a:pPr>
            <a:r>
              <a:rPr lang="en-US" dirty="0"/>
              <a:t>This confirms SpaceX operations during the analyzed period were concentrated across </a:t>
            </a:r>
            <a:r>
              <a:rPr lang="en-US" b="1" dirty="0"/>
              <a:t>Florida (Cape Canaveral &amp; Kennedy Space Center)</a:t>
            </a:r>
            <a:r>
              <a:rPr lang="en-US" dirty="0"/>
              <a:t> and </a:t>
            </a:r>
            <a:r>
              <a:rPr lang="en-US" b="1" dirty="0"/>
              <a:t>California (Vandenberg Air Force Base)</a:t>
            </a:r>
            <a:r>
              <a:rPr lang="en-US" dirty="0"/>
              <a:t>.</a:t>
            </a:r>
          </a:p>
          <a:p>
            <a:pPr>
              <a:buFont typeface="Arial" panose="020B0604020202020204" pitchFamily="34" charset="0"/>
              <a:buChar char="•"/>
            </a:pPr>
            <a:r>
              <a:rPr lang="en-US" dirty="0"/>
              <a:t>The limited number of sites indicates launch activity is geographically focused, which helps simplify comparative performance analysis across locations.</a:t>
            </a:r>
          </a:p>
        </p:txBody>
      </p:sp>
    </p:spTree>
    <p:extLst>
      <p:ext uri="{BB962C8B-B14F-4D97-AF65-F5344CB8AC3E}">
        <p14:creationId xmlns:p14="http://schemas.microsoft.com/office/powerpoint/2010/main" val="341462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8A9E-337C-CFD3-8B73-D3DF6C0ABA36}"/>
              </a:ext>
            </a:extLst>
          </p:cNvPr>
          <p:cNvSpPr>
            <a:spLocks noGrp="1"/>
          </p:cNvSpPr>
          <p:nvPr>
            <p:ph type="title"/>
          </p:nvPr>
        </p:nvSpPr>
        <p:spPr>
          <a:xfrm>
            <a:off x="838200" y="365125"/>
            <a:ext cx="10515600" cy="483287"/>
          </a:xfrm>
          <a:ln>
            <a:solidFill>
              <a:schemeClr val="bg1"/>
            </a:solidFill>
          </a:ln>
        </p:spPr>
        <p:txBody>
          <a:bodyPr/>
          <a:lstStyle/>
          <a:p>
            <a:r>
              <a:rPr lang="en-US" sz="2800" b="1" dirty="0">
                <a:latin typeface="+mn-lt"/>
              </a:rPr>
              <a:t>Executive Summary</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4D46B012-9330-4C91-DBC9-564ED6BABC2F}"/>
              </a:ext>
            </a:extLst>
          </p:cNvPr>
          <p:cNvSpPr>
            <a:spLocks noGrp="1"/>
          </p:cNvSpPr>
          <p:nvPr>
            <p:ph idx="1"/>
          </p:nvPr>
        </p:nvSpPr>
        <p:spPr>
          <a:xfrm>
            <a:off x="838200" y="933254"/>
            <a:ext cx="10515600" cy="5750350"/>
          </a:xfrm>
        </p:spPr>
        <p:txBody>
          <a:bodyPr/>
          <a:lstStyle/>
          <a:p>
            <a:r>
              <a:rPr lang="en-US" sz="1800" b="1" dirty="0"/>
              <a:t>Summary of Methodologies</a:t>
            </a:r>
          </a:p>
          <a:p>
            <a:r>
              <a:rPr lang="en-US" sz="1800" dirty="0"/>
              <a:t>This project implemented a complete end-to-end data science workflow to predict the successful landing of SpaceX Falcon 9 first-stage boosters.</a:t>
            </a:r>
          </a:p>
          <a:p>
            <a:r>
              <a:rPr lang="en-US" sz="1800" b="1" dirty="0"/>
              <a:t>Module 1 – Data Collection:</a:t>
            </a:r>
            <a:br>
              <a:rPr lang="en-US" sz="1800" dirty="0"/>
            </a:br>
            <a:r>
              <a:rPr lang="en-US" sz="1800" dirty="0"/>
              <a:t>Launch data was collected using the SpaceX REST API, and historical landing outcomes were extracted through web scraping from Wikipedia. The raw JSON and HTML data were transformed into structured Pandas Data Frames for analysis.</a:t>
            </a:r>
          </a:p>
          <a:p>
            <a:r>
              <a:rPr lang="en-US" sz="1800" b="1" dirty="0"/>
              <a:t>Module 2 – Data Wrangling &amp; Preparation:</a:t>
            </a:r>
            <a:br>
              <a:rPr lang="en-US" sz="1800" dirty="0"/>
            </a:br>
            <a:r>
              <a:rPr lang="en-US" sz="1800" dirty="0"/>
              <a:t>The dataset was cleaned by removing irrelevant variables and handling missing values. Categorical features such as launch site and orbit were encoded, and a binary target variable was created to represent landing success (1 = success, 0 = failure).</a:t>
            </a:r>
          </a:p>
          <a:p>
            <a:r>
              <a:rPr lang="en-US" sz="1800" b="1" dirty="0"/>
              <a:t>Module 3 – Exploratory Data Analysis &amp; SQL:</a:t>
            </a:r>
            <a:br>
              <a:rPr lang="en-US" sz="1800" dirty="0"/>
            </a:br>
            <a:r>
              <a:rPr lang="en-US" sz="1800" dirty="0"/>
              <a:t>SQLite was used to perform structured queries on launch counts, payload distributions, and success rates. Visual and statistical analysis identified key relationships between payload mass, orbit type, launch site, and landing outcomes.</a:t>
            </a:r>
          </a:p>
          <a:p>
            <a:r>
              <a:rPr lang="en-US" sz="1800" b="1" dirty="0"/>
              <a:t>Module 4 – Predictive Modeling:</a:t>
            </a:r>
            <a:br>
              <a:rPr lang="en-US" sz="1800" dirty="0"/>
            </a:br>
            <a:r>
              <a:rPr lang="en-US" sz="1800" dirty="0"/>
              <a:t>Multiple classification models — Logistic Regression, Support Vector Machine (SVM), Decision Tree, and K-Nearest Neighbors (KNN) — were developed and evaluated. Model validation was conducted using train-test split and cross-validation, and hyperparameter tuning was performed to improve performance and select the best model.</a:t>
            </a:r>
          </a:p>
          <a:p>
            <a:endParaRPr lang="en-US" sz="1800" dirty="0"/>
          </a:p>
        </p:txBody>
      </p:sp>
    </p:spTree>
    <p:extLst>
      <p:ext uri="{BB962C8B-B14F-4D97-AF65-F5344CB8AC3E}">
        <p14:creationId xmlns:p14="http://schemas.microsoft.com/office/powerpoint/2010/main" val="2371050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99D5-8EB2-87D5-B231-93F79F93301B}"/>
              </a:ext>
            </a:extLst>
          </p:cNvPr>
          <p:cNvSpPr>
            <a:spLocks noGrp="1"/>
          </p:cNvSpPr>
          <p:nvPr>
            <p:ph type="title"/>
          </p:nvPr>
        </p:nvSpPr>
        <p:spPr>
          <a:xfrm>
            <a:off x="838200" y="365125"/>
            <a:ext cx="10515600" cy="407873"/>
          </a:xfrm>
        </p:spPr>
        <p:txBody>
          <a:bodyPr/>
          <a:lstStyle/>
          <a:p>
            <a:r>
              <a:rPr lang="en-US" sz="2800" b="1" dirty="0">
                <a:latin typeface="+mn-lt"/>
              </a:rPr>
              <a:t>Launch Site Names Begin with 'CCA'</a:t>
            </a:r>
            <a:br>
              <a:rPr lang="en-US" sz="2800" dirty="0">
                <a:latin typeface="+mn-lt"/>
              </a:rPr>
            </a:br>
            <a:endParaRPr lang="en-US" sz="2800" dirty="0">
              <a:latin typeface="+mn-lt"/>
            </a:endParaRPr>
          </a:p>
        </p:txBody>
      </p:sp>
      <p:pic>
        <p:nvPicPr>
          <p:cNvPr id="5" name="Content Placeholder 4">
            <a:extLst>
              <a:ext uri="{FF2B5EF4-FFF2-40B4-BE49-F238E27FC236}">
                <a16:creationId xmlns:a16="http://schemas.microsoft.com/office/drawing/2014/main" id="{5F397196-276C-1DEE-A324-26801C50ACCE}"/>
              </a:ext>
            </a:extLst>
          </p:cNvPr>
          <p:cNvPicPr>
            <a:picLocks noGrp="1" noChangeAspect="1"/>
          </p:cNvPicPr>
          <p:nvPr>
            <p:ph idx="1"/>
          </p:nvPr>
        </p:nvPicPr>
        <p:blipFill>
          <a:blip r:embed="rId2"/>
          <a:stretch>
            <a:fillRect/>
          </a:stretch>
        </p:blipFill>
        <p:spPr>
          <a:xfrm>
            <a:off x="838200" y="923827"/>
            <a:ext cx="10515600" cy="2709948"/>
          </a:xfrm>
          <a:prstGeom prst="rect">
            <a:avLst/>
          </a:prstGeom>
        </p:spPr>
      </p:pic>
      <p:sp>
        <p:nvSpPr>
          <p:cNvPr id="7" name="TextBox 6">
            <a:extLst>
              <a:ext uri="{FF2B5EF4-FFF2-40B4-BE49-F238E27FC236}">
                <a16:creationId xmlns:a16="http://schemas.microsoft.com/office/drawing/2014/main" id="{33527B93-89B1-599A-9FBD-4C5A4C5E1427}"/>
              </a:ext>
            </a:extLst>
          </p:cNvPr>
          <p:cNvSpPr txBox="1"/>
          <p:nvPr/>
        </p:nvSpPr>
        <p:spPr>
          <a:xfrm>
            <a:off x="838200" y="3784604"/>
            <a:ext cx="10515600" cy="2031325"/>
          </a:xfrm>
          <a:prstGeom prst="rect">
            <a:avLst/>
          </a:prstGeom>
          <a:noFill/>
        </p:spPr>
        <p:txBody>
          <a:bodyPr wrap="square">
            <a:spAutoFit/>
          </a:bodyPr>
          <a:lstStyle/>
          <a:p>
            <a:pPr>
              <a:buNone/>
            </a:pPr>
            <a:r>
              <a:rPr lang="en-US" b="1" dirty="0"/>
              <a:t>Records Where Launch Site Begins with “CCA”</a:t>
            </a:r>
          </a:p>
          <a:p>
            <a:pPr>
              <a:buFont typeface="Arial" panose="020B0604020202020204" pitchFamily="34" charset="0"/>
              <a:buChar char="•"/>
            </a:pPr>
            <a:r>
              <a:rPr lang="en-US" dirty="0"/>
              <a:t>The query returned </a:t>
            </a:r>
            <a:r>
              <a:rPr lang="en-US" b="1" dirty="0"/>
              <a:t>5 launch records from CCAFS LC-40</a:t>
            </a:r>
            <a:r>
              <a:rPr lang="en-US" dirty="0"/>
              <a:t>, confirming that launches starting with “CCA” correspond to Cape Canaveral Air Force Station.</a:t>
            </a:r>
          </a:p>
          <a:p>
            <a:pPr>
              <a:buFont typeface="Arial" panose="020B0604020202020204" pitchFamily="34" charset="0"/>
              <a:buChar char="•"/>
            </a:pPr>
            <a:r>
              <a:rPr lang="en-US" dirty="0"/>
              <a:t>All five missions show </a:t>
            </a:r>
            <a:r>
              <a:rPr lang="en-US" b="1" dirty="0"/>
              <a:t>successful mission outcomes</a:t>
            </a:r>
            <a:r>
              <a:rPr lang="en-US" dirty="0"/>
              <a:t>, indicating strong early operational reliability at this site.</a:t>
            </a:r>
          </a:p>
          <a:p>
            <a:pPr>
              <a:buFont typeface="Arial" panose="020B0604020202020204" pitchFamily="34" charset="0"/>
              <a:buChar char="•"/>
            </a:pPr>
            <a:r>
              <a:rPr lang="en-US" dirty="0"/>
              <a:t>Most early launches (2010–2013) carried </a:t>
            </a:r>
            <a:r>
              <a:rPr lang="en-US" b="1" dirty="0"/>
              <a:t>low payload masses</a:t>
            </a:r>
            <a:r>
              <a:rPr lang="en-US" dirty="0"/>
              <a:t> and targeted </a:t>
            </a:r>
            <a:r>
              <a:rPr lang="en-US" b="1" dirty="0"/>
              <a:t>LEO / LEO (ISS)</a:t>
            </a:r>
            <a:r>
              <a:rPr lang="en-US" dirty="0"/>
              <a:t>, reflecting initial Dragon cargo and qualification missions.</a:t>
            </a:r>
          </a:p>
          <a:p>
            <a:pPr>
              <a:buNone/>
            </a:pPr>
            <a:r>
              <a:rPr lang="en-US" dirty="0"/>
              <a:t>This suggests CCAFS LC-40 played a key role in SpaceX’s early commercial and NASA cargo operations.</a:t>
            </a:r>
          </a:p>
        </p:txBody>
      </p:sp>
    </p:spTree>
    <p:extLst>
      <p:ext uri="{BB962C8B-B14F-4D97-AF65-F5344CB8AC3E}">
        <p14:creationId xmlns:p14="http://schemas.microsoft.com/office/powerpoint/2010/main" val="1011866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D353-9533-C092-CD7D-CF19B242FC67}"/>
              </a:ext>
            </a:extLst>
          </p:cNvPr>
          <p:cNvSpPr>
            <a:spLocks noGrp="1"/>
          </p:cNvSpPr>
          <p:nvPr>
            <p:ph type="title"/>
          </p:nvPr>
        </p:nvSpPr>
        <p:spPr>
          <a:xfrm>
            <a:off x="838200" y="365125"/>
            <a:ext cx="10515600" cy="426727"/>
          </a:xfrm>
        </p:spPr>
        <p:txBody>
          <a:bodyPr/>
          <a:lstStyle/>
          <a:p>
            <a:r>
              <a:rPr lang="en-US" sz="2800" b="1" dirty="0">
                <a:latin typeface="Abadi"/>
              </a:rPr>
              <a:t>Total Payload Mass</a:t>
            </a:r>
            <a:br>
              <a:rPr lang="en-US" b="1" dirty="0">
                <a:solidFill>
                  <a:srgbClr val="0B49CB"/>
                </a:solidFill>
                <a:latin typeface="Abadi"/>
              </a:rPr>
            </a:br>
            <a:endParaRPr lang="en-US" b="1" dirty="0"/>
          </a:p>
        </p:txBody>
      </p:sp>
      <p:pic>
        <p:nvPicPr>
          <p:cNvPr id="5" name="Picture 4">
            <a:extLst>
              <a:ext uri="{FF2B5EF4-FFF2-40B4-BE49-F238E27FC236}">
                <a16:creationId xmlns:a16="http://schemas.microsoft.com/office/drawing/2014/main" id="{B05C2B8F-9199-F08B-0F01-F7873304E2A2}"/>
              </a:ext>
            </a:extLst>
          </p:cNvPr>
          <p:cNvPicPr>
            <a:picLocks noChangeAspect="1"/>
          </p:cNvPicPr>
          <p:nvPr/>
        </p:nvPicPr>
        <p:blipFill>
          <a:blip r:embed="rId2"/>
          <a:stretch>
            <a:fillRect/>
          </a:stretch>
        </p:blipFill>
        <p:spPr>
          <a:xfrm>
            <a:off x="838200" y="1571366"/>
            <a:ext cx="4210638" cy="1857634"/>
          </a:xfrm>
          <a:prstGeom prst="rect">
            <a:avLst/>
          </a:prstGeom>
        </p:spPr>
      </p:pic>
      <p:sp>
        <p:nvSpPr>
          <p:cNvPr id="7" name="TextBox 6">
            <a:extLst>
              <a:ext uri="{FF2B5EF4-FFF2-40B4-BE49-F238E27FC236}">
                <a16:creationId xmlns:a16="http://schemas.microsoft.com/office/drawing/2014/main" id="{018BE6FC-4DF9-A1DF-201B-E20885BE9DCF}"/>
              </a:ext>
            </a:extLst>
          </p:cNvPr>
          <p:cNvSpPr txBox="1"/>
          <p:nvPr/>
        </p:nvSpPr>
        <p:spPr>
          <a:xfrm>
            <a:off x="5048838" y="1302611"/>
            <a:ext cx="6094428" cy="2862322"/>
          </a:xfrm>
          <a:prstGeom prst="rect">
            <a:avLst/>
          </a:prstGeom>
          <a:noFill/>
        </p:spPr>
        <p:txBody>
          <a:bodyPr wrap="square">
            <a:spAutoFit/>
          </a:bodyPr>
          <a:lstStyle/>
          <a:p>
            <a:pPr>
              <a:buNone/>
            </a:pPr>
            <a:r>
              <a:rPr lang="en-US" b="1" dirty="0"/>
              <a:t>Total Payload Carried by NASA (CRS) Missions</a:t>
            </a:r>
          </a:p>
          <a:p>
            <a:pPr>
              <a:buFont typeface="Arial" panose="020B0604020202020204" pitchFamily="34" charset="0"/>
              <a:buChar char="•"/>
            </a:pPr>
            <a:r>
              <a:rPr lang="en-US" dirty="0"/>
              <a:t>The total payload mass carried by boosters for </a:t>
            </a:r>
            <a:r>
              <a:rPr lang="en-US" b="1" dirty="0"/>
              <a:t>NASA CRS missions</a:t>
            </a:r>
            <a:r>
              <a:rPr lang="en-US" dirty="0"/>
              <a:t> is </a:t>
            </a:r>
            <a:r>
              <a:rPr lang="en-US" b="1" dirty="0"/>
              <a:t>48,213 kg</a:t>
            </a:r>
            <a:r>
              <a:rPr lang="en-US" dirty="0"/>
              <a:t>.</a:t>
            </a:r>
          </a:p>
          <a:p>
            <a:pPr>
              <a:buFont typeface="Arial" panose="020B0604020202020204" pitchFamily="34" charset="0"/>
              <a:buChar char="•"/>
            </a:pPr>
            <a:r>
              <a:rPr lang="en-US" dirty="0"/>
              <a:t>This reflects cumulative cargo transported primarily to the </a:t>
            </a:r>
            <a:r>
              <a:rPr lang="en-US" b="1" dirty="0"/>
              <a:t>International Space Station (ISS)</a:t>
            </a:r>
            <a:r>
              <a:rPr lang="en-US" dirty="0"/>
              <a:t> under NASA’s Commercial Resupply Services program.</a:t>
            </a:r>
          </a:p>
          <a:p>
            <a:pPr>
              <a:buFont typeface="Arial" panose="020B0604020202020204" pitchFamily="34" charset="0"/>
              <a:buChar char="•"/>
            </a:pPr>
            <a:r>
              <a:rPr lang="en-US" dirty="0"/>
              <a:t>The large total payload indicates that NASA CRS missions represent a </a:t>
            </a:r>
            <a:r>
              <a:rPr lang="en-US" b="1" dirty="0"/>
              <a:t>major portion of SpaceX’s operational workload</a:t>
            </a:r>
            <a:r>
              <a:rPr lang="en-US" dirty="0"/>
              <a:t>, highlighting the long-term strategic partnership between NASA and SpaceX.</a:t>
            </a:r>
          </a:p>
        </p:txBody>
      </p:sp>
    </p:spTree>
    <p:extLst>
      <p:ext uri="{BB962C8B-B14F-4D97-AF65-F5344CB8AC3E}">
        <p14:creationId xmlns:p14="http://schemas.microsoft.com/office/powerpoint/2010/main" val="455221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9E19-3AE1-2723-F4CE-476EC34DC366}"/>
              </a:ext>
            </a:extLst>
          </p:cNvPr>
          <p:cNvSpPr>
            <a:spLocks noGrp="1"/>
          </p:cNvSpPr>
          <p:nvPr>
            <p:ph type="title"/>
          </p:nvPr>
        </p:nvSpPr>
        <p:spPr>
          <a:xfrm>
            <a:off x="838200" y="365126"/>
            <a:ext cx="10515600" cy="445580"/>
          </a:xfrm>
        </p:spPr>
        <p:txBody>
          <a:bodyPr/>
          <a:lstStyle/>
          <a:p>
            <a:r>
              <a:rPr lang="en-US" sz="2800" b="1" dirty="0">
                <a:latin typeface="Abadi"/>
              </a:rPr>
              <a:t>Average Payload Mass by F9 v1.1</a:t>
            </a:r>
            <a:br>
              <a:rPr lang="en-US" sz="2800" b="1" dirty="0">
                <a:latin typeface="Abadi"/>
              </a:rPr>
            </a:br>
            <a:endParaRPr lang="en-US" sz="2800" b="1" dirty="0"/>
          </a:p>
        </p:txBody>
      </p:sp>
      <p:pic>
        <p:nvPicPr>
          <p:cNvPr id="6" name="Picture 5">
            <a:extLst>
              <a:ext uri="{FF2B5EF4-FFF2-40B4-BE49-F238E27FC236}">
                <a16:creationId xmlns:a16="http://schemas.microsoft.com/office/drawing/2014/main" id="{5722FF5F-FDCC-77F8-AA68-CEF313A05DE9}"/>
              </a:ext>
            </a:extLst>
          </p:cNvPr>
          <p:cNvPicPr>
            <a:picLocks noChangeAspect="1"/>
          </p:cNvPicPr>
          <p:nvPr/>
        </p:nvPicPr>
        <p:blipFill>
          <a:blip r:embed="rId2"/>
          <a:stretch>
            <a:fillRect/>
          </a:stretch>
        </p:blipFill>
        <p:spPr>
          <a:xfrm>
            <a:off x="838200" y="1543876"/>
            <a:ext cx="4229690" cy="1895740"/>
          </a:xfrm>
          <a:prstGeom prst="rect">
            <a:avLst/>
          </a:prstGeom>
        </p:spPr>
      </p:pic>
      <p:sp>
        <p:nvSpPr>
          <p:cNvPr id="8" name="TextBox 7">
            <a:extLst>
              <a:ext uri="{FF2B5EF4-FFF2-40B4-BE49-F238E27FC236}">
                <a16:creationId xmlns:a16="http://schemas.microsoft.com/office/drawing/2014/main" id="{1070230D-AAA8-167F-6A4B-D6AA0A61AEA1}"/>
              </a:ext>
            </a:extLst>
          </p:cNvPr>
          <p:cNvSpPr txBox="1"/>
          <p:nvPr/>
        </p:nvSpPr>
        <p:spPr>
          <a:xfrm>
            <a:off x="5259372" y="1199085"/>
            <a:ext cx="6094428" cy="2585323"/>
          </a:xfrm>
          <a:prstGeom prst="rect">
            <a:avLst/>
          </a:prstGeom>
          <a:noFill/>
        </p:spPr>
        <p:txBody>
          <a:bodyPr wrap="square">
            <a:spAutoFit/>
          </a:bodyPr>
          <a:lstStyle/>
          <a:p>
            <a:pPr>
              <a:buNone/>
            </a:pPr>
            <a:r>
              <a:rPr lang="en-US" b="1" dirty="0"/>
              <a:t>Average Payload Mass – Booster Version F9 v1.1</a:t>
            </a:r>
          </a:p>
          <a:p>
            <a:pPr>
              <a:buFont typeface="Arial" panose="020B0604020202020204" pitchFamily="34" charset="0"/>
              <a:buChar char="•"/>
            </a:pPr>
            <a:r>
              <a:rPr lang="en-US" dirty="0"/>
              <a:t>The </a:t>
            </a:r>
            <a:r>
              <a:rPr lang="en-US" b="1" dirty="0"/>
              <a:t>average payload mass</a:t>
            </a:r>
            <a:r>
              <a:rPr lang="en-US" dirty="0"/>
              <a:t> carried by booster version </a:t>
            </a:r>
            <a:r>
              <a:rPr lang="en-US" b="1" dirty="0"/>
              <a:t>F9 v1.1</a:t>
            </a:r>
            <a:r>
              <a:rPr lang="en-US" dirty="0"/>
              <a:t> is </a:t>
            </a:r>
            <a:r>
              <a:rPr lang="en-US" b="1" dirty="0"/>
              <a:t>2,928.4 kg</a:t>
            </a:r>
            <a:r>
              <a:rPr lang="en-US" dirty="0"/>
              <a:t>.</a:t>
            </a:r>
          </a:p>
          <a:p>
            <a:pPr>
              <a:buFont typeface="Arial" panose="020B0604020202020204" pitchFamily="34" charset="0"/>
              <a:buChar char="•"/>
            </a:pPr>
            <a:r>
              <a:rPr lang="en-US" dirty="0"/>
              <a:t>This indicates that F9 v1.1 was primarily used for </a:t>
            </a:r>
            <a:r>
              <a:rPr lang="en-US" b="1" dirty="0"/>
              <a:t>medium-weight payload missions</a:t>
            </a:r>
            <a:r>
              <a:rPr lang="en-US" dirty="0"/>
              <a:t>, rather than very heavy satellite deployments.</a:t>
            </a:r>
          </a:p>
          <a:p>
            <a:pPr>
              <a:buFont typeface="Arial" panose="020B0604020202020204" pitchFamily="34" charset="0"/>
              <a:buChar char="•"/>
            </a:pPr>
            <a:r>
              <a:rPr lang="en-US" dirty="0"/>
              <a:t>Compared to later Falcon 9 versions, this reflects the </a:t>
            </a:r>
            <a:r>
              <a:rPr lang="en-US" b="1" dirty="0"/>
              <a:t>earlier developmental stage</a:t>
            </a:r>
            <a:r>
              <a:rPr lang="en-US" dirty="0"/>
              <a:t> of the rocket, before major performance upgrades increased payload capacity.</a:t>
            </a:r>
          </a:p>
        </p:txBody>
      </p:sp>
    </p:spTree>
    <p:extLst>
      <p:ext uri="{BB962C8B-B14F-4D97-AF65-F5344CB8AC3E}">
        <p14:creationId xmlns:p14="http://schemas.microsoft.com/office/powerpoint/2010/main" val="3425423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D05B8-B2F9-B7AA-8F85-9BE4AFC3409B}"/>
              </a:ext>
            </a:extLst>
          </p:cNvPr>
          <p:cNvSpPr>
            <a:spLocks noGrp="1"/>
          </p:cNvSpPr>
          <p:nvPr>
            <p:ph type="title"/>
          </p:nvPr>
        </p:nvSpPr>
        <p:spPr>
          <a:xfrm>
            <a:off x="838200" y="365125"/>
            <a:ext cx="10515600" cy="455007"/>
          </a:xfrm>
        </p:spPr>
        <p:txBody>
          <a:bodyPr/>
          <a:lstStyle/>
          <a:p>
            <a:r>
              <a:rPr lang="en-US" sz="2800" b="1" dirty="0">
                <a:latin typeface="Abadi"/>
              </a:rPr>
              <a:t>First Successful Ground Landing Date</a:t>
            </a:r>
            <a:br>
              <a:rPr lang="en-US" sz="2800" dirty="0">
                <a:latin typeface="Abadi"/>
              </a:rPr>
            </a:br>
            <a:endParaRPr lang="en-US" sz="2800" dirty="0"/>
          </a:p>
        </p:txBody>
      </p:sp>
      <p:pic>
        <p:nvPicPr>
          <p:cNvPr id="5" name="Picture 4">
            <a:extLst>
              <a:ext uri="{FF2B5EF4-FFF2-40B4-BE49-F238E27FC236}">
                <a16:creationId xmlns:a16="http://schemas.microsoft.com/office/drawing/2014/main" id="{941E11AD-D698-1A30-6162-4205713275BE}"/>
              </a:ext>
            </a:extLst>
          </p:cNvPr>
          <p:cNvPicPr>
            <a:picLocks noChangeAspect="1"/>
          </p:cNvPicPr>
          <p:nvPr/>
        </p:nvPicPr>
        <p:blipFill>
          <a:blip r:embed="rId2"/>
          <a:stretch>
            <a:fillRect/>
          </a:stretch>
        </p:blipFill>
        <p:spPr>
          <a:xfrm>
            <a:off x="838200" y="1972301"/>
            <a:ext cx="4267796" cy="1838582"/>
          </a:xfrm>
          <a:prstGeom prst="rect">
            <a:avLst/>
          </a:prstGeom>
        </p:spPr>
      </p:pic>
      <p:sp>
        <p:nvSpPr>
          <p:cNvPr id="7" name="TextBox 6">
            <a:extLst>
              <a:ext uri="{FF2B5EF4-FFF2-40B4-BE49-F238E27FC236}">
                <a16:creationId xmlns:a16="http://schemas.microsoft.com/office/drawing/2014/main" id="{7582F475-979A-D07A-CED9-4FF8C1289D07}"/>
              </a:ext>
            </a:extLst>
          </p:cNvPr>
          <p:cNvSpPr txBox="1"/>
          <p:nvPr/>
        </p:nvSpPr>
        <p:spPr>
          <a:xfrm>
            <a:off x="5105996" y="1321932"/>
            <a:ext cx="6094428" cy="3139321"/>
          </a:xfrm>
          <a:prstGeom prst="rect">
            <a:avLst/>
          </a:prstGeom>
          <a:noFill/>
        </p:spPr>
        <p:txBody>
          <a:bodyPr wrap="square">
            <a:spAutoFit/>
          </a:bodyPr>
          <a:lstStyle/>
          <a:p>
            <a:pPr>
              <a:buNone/>
            </a:pPr>
            <a:r>
              <a:rPr lang="en-US" b="1" dirty="0"/>
              <a:t>Query Result:</a:t>
            </a:r>
            <a:br>
              <a:rPr lang="en-US" dirty="0"/>
            </a:br>
            <a:r>
              <a:rPr lang="en-US" dirty="0"/>
              <a:t>The first successful landing on a ground pad occurred on </a:t>
            </a:r>
            <a:r>
              <a:rPr lang="en-US" b="1" dirty="0"/>
              <a:t>2015-12-22</a:t>
            </a:r>
            <a:r>
              <a:rPr lang="en-US" dirty="0"/>
              <a:t>.</a:t>
            </a:r>
          </a:p>
          <a:p>
            <a:pPr>
              <a:buNone/>
            </a:pPr>
            <a:r>
              <a:rPr lang="en-US" b="1" dirty="0"/>
              <a:t>Explanation:</a:t>
            </a:r>
            <a:endParaRPr lang="en-US" dirty="0"/>
          </a:p>
          <a:p>
            <a:pPr>
              <a:buFont typeface="Arial" panose="020B0604020202020204" pitchFamily="34" charset="0"/>
              <a:buChar char="•"/>
            </a:pPr>
            <a:r>
              <a:rPr lang="en-US" dirty="0"/>
              <a:t>This date represents the earliest mission where the landing outcome was recorded as </a:t>
            </a:r>
            <a:r>
              <a:rPr lang="en-US" b="1" dirty="0"/>
              <a:t>“Success (ground pad)”</a:t>
            </a:r>
            <a:r>
              <a:rPr lang="en-US" dirty="0"/>
              <a:t>.</a:t>
            </a:r>
          </a:p>
          <a:p>
            <a:pPr>
              <a:buFont typeface="Arial" panose="020B0604020202020204" pitchFamily="34" charset="0"/>
              <a:buChar char="•"/>
            </a:pPr>
            <a:r>
              <a:rPr lang="en-US" dirty="0"/>
              <a:t>It marks a major milestone in SpaceX’s reusable rocket program.</a:t>
            </a:r>
          </a:p>
          <a:p>
            <a:pPr>
              <a:buFont typeface="Arial" panose="020B0604020202020204" pitchFamily="34" charset="0"/>
              <a:buChar char="•"/>
            </a:pPr>
            <a:r>
              <a:rPr lang="en-US" dirty="0"/>
              <a:t>After this date, ground pad landings became increasingly frequent, showing rapid improvement in landing technology and operational reliability.</a:t>
            </a:r>
          </a:p>
        </p:txBody>
      </p:sp>
    </p:spTree>
    <p:extLst>
      <p:ext uri="{BB962C8B-B14F-4D97-AF65-F5344CB8AC3E}">
        <p14:creationId xmlns:p14="http://schemas.microsoft.com/office/powerpoint/2010/main" val="121078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B1D7-7C88-18E9-BBE3-7612DFE1A826}"/>
              </a:ext>
            </a:extLst>
          </p:cNvPr>
          <p:cNvSpPr>
            <a:spLocks noGrp="1"/>
          </p:cNvSpPr>
          <p:nvPr>
            <p:ph type="title"/>
          </p:nvPr>
        </p:nvSpPr>
        <p:spPr>
          <a:xfrm>
            <a:off x="838200" y="365126"/>
            <a:ext cx="10515600" cy="813226"/>
          </a:xfrm>
        </p:spPr>
        <p:txBody>
          <a:bodyPr/>
          <a:lstStyle/>
          <a:p>
            <a:r>
              <a:rPr lang="en-US" sz="2800" b="1" dirty="0">
                <a:latin typeface="Abadi"/>
              </a:rPr>
              <a:t>Successful Drone Ship Landing with Payload between 4000 and 6000</a:t>
            </a:r>
            <a:br>
              <a:rPr lang="en-US" sz="2800" b="1" dirty="0">
                <a:latin typeface="Abadi"/>
              </a:rPr>
            </a:br>
            <a:endParaRPr lang="en-US" sz="2800" b="1" dirty="0"/>
          </a:p>
        </p:txBody>
      </p:sp>
      <p:pic>
        <p:nvPicPr>
          <p:cNvPr id="5" name="Picture 4">
            <a:extLst>
              <a:ext uri="{FF2B5EF4-FFF2-40B4-BE49-F238E27FC236}">
                <a16:creationId xmlns:a16="http://schemas.microsoft.com/office/drawing/2014/main" id="{F02B352F-937A-BE96-6058-EFE0E7A46644}"/>
              </a:ext>
            </a:extLst>
          </p:cNvPr>
          <p:cNvPicPr>
            <a:picLocks noChangeAspect="1"/>
          </p:cNvPicPr>
          <p:nvPr/>
        </p:nvPicPr>
        <p:blipFill>
          <a:blip r:embed="rId2"/>
          <a:stretch>
            <a:fillRect/>
          </a:stretch>
        </p:blipFill>
        <p:spPr>
          <a:xfrm>
            <a:off x="838200" y="1806850"/>
            <a:ext cx="3848637" cy="2848373"/>
          </a:xfrm>
          <a:prstGeom prst="rect">
            <a:avLst/>
          </a:prstGeom>
        </p:spPr>
      </p:pic>
      <p:sp>
        <p:nvSpPr>
          <p:cNvPr id="7" name="TextBox 6">
            <a:extLst>
              <a:ext uri="{FF2B5EF4-FFF2-40B4-BE49-F238E27FC236}">
                <a16:creationId xmlns:a16="http://schemas.microsoft.com/office/drawing/2014/main" id="{94778844-B73A-DA86-7347-34D64280E5E2}"/>
              </a:ext>
            </a:extLst>
          </p:cNvPr>
          <p:cNvSpPr txBox="1"/>
          <p:nvPr/>
        </p:nvSpPr>
        <p:spPr>
          <a:xfrm>
            <a:off x="4686837" y="1307698"/>
            <a:ext cx="6094428" cy="4247317"/>
          </a:xfrm>
          <a:prstGeom prst="rect">
            <a:avLst/>
          </a:prstGeom>
          <a:noFill/>
        </p:spPr>
        <p:txBody>
          <a:bodyPr wrap="square">
            <a:spAutoFit/>
          </a:bodyPr>
          <a:lstStyle/>
          <a:p>
            <a:pPr>
              <a:buNone/>
            </a:pPr>
            <a:r>
              <a:rPr lang="en-US" b="1" dirty="0"/>
              <a:t>Query Result:</a:t>
            </a:r>
            <a:br>
              <a:rPr lang="en-US" dirty="0"/>
            </a:br>
            <a:r>
              <a:rPr lang="en-US" dirty="0"/>
              <a:t>The boosters that successfully landed on a drone ship with payload mass between </a:t>
            </a:r>
            <a:r>
              <a:rPr lang="en-US" b="1" dirty="0"/>
              <a:t>4000 kg and 6000 kg</a:t>
            </a:r>
            <a:r>
              <a:rPr lang="en-US" dirty="0"/>
              <a:t> are:</a:t>
            </a:r>
          </a:p>
          <a:p>
            <a:pPr>
              <a:buFont typeface="Arial" panose="020B0604020202020204" pitchFamily="34" charset="0"/>
              <a:buChar char="•"/>
            </a:pPr>
            <a:r>
              <a:rPr lang="en-US" b="1" dirty="0"/>
              <a:t>F9 FT B1022</a:t>
            </a:r>
            <a:endParaRPr lang="en-US" dirty="0"/>
          </a:p>
          <a:p>
            <a:pPr>
              <a:buFont typeface="Arial" panose="020B0604020202020204" pitchFamily="34" charset="0"/>
              <a:buChar char="•"/>
            </a:pPr>
            <a:r>
              <a:rPr lang="en-US" b="1" dirty="0"/>
              <a:t>F9 FT B1026</a:t>
            </a:r>
            <a:endParaRPr lang="en-US" dirty="0"/>
          </a:p>
          <a:p>
            <a:pPr>
              <a:buFont typeface="Arial" panose="020B0604020202020204" pitchFamily="34" charset="0"/>
              <a:buChar char="•"/>
            </a:pPr>
            <a:r>
              <a:rPr lang="en-US" b="1" dirty="0"/>
              <a:t>F9 FT B1021.2</a:t>
            </a:r>
            <a:endParaRPr lang="en-US" dirty="0"/>
          </a:p>
          <a:p>
            <a:pPr>
              <a:buFont typeface="Arial" panose="020B0604020202020204" pitchFamily="34" charset="0"/>
              <a:buChar char="•"/>
            </a:pPr>
            <a:r>
              <a:rPr lang="en-US" b="1" dirty="0"/>
              <a:t>F9 FT B1031.2</a:t>
            </a:r>
            <a:endParaRPr lang="en-US" dirty="0"/>
          </a:p>
          <a:p>
            <a:pPr>
              <a:buNone/>
            </a:pPr>
            <a:r>
              <a:rPr lang="en-US" b="1" dirty="0"/>
              <a:t>Explanation:</a:t>
            </a:r>
            <a:endParaRPr lang="en-US" dirty="0"/>
          </a:p>
          <a:p>
            <a:pPr>
              <a:buFont typeface="Arial" panose="020B0604020202020204" pitchFamily="34" charset="0"/>
              <a:buChar char="•"/>
            </a:pPr>
            <a:r>
              <a:rPr lang="en-US" dirty="0"/>
              <a:t>These booster versions achieved </a:t>
            </a:r>
            <a:r>
              <a:rPr lang="en-US" b="1" dirty="0"/>
              <a:t>“Success (drone ship)”</a:t>
            </a:r>
            <a:r>
              <a:rPr lang="en-US" dirty="0"/>
              <a:t> landings within the specified payload range.</a:t>
            </a:r>
          </a:p>
          <a:p>
            <a:pPr>
              <a:buFont typeface="Arial" panose="020B0604020202020204" pitchFamily="34" charset="0"/>
              <a:buChar char="•"/>
            </a:pPr>
            <a:r>
              <a:rPr lang="en-US" dirty="0"/>
              <a:t>This indicates that SpaceX was capable of reliably landing boosters on drone ships even with medium-to-heavy payloads.</a:t>
            </a:r>
          </a:p>
          <a:p>
            <a:pPr>
              <a:buFont typeface="Arial" panose="020B0604020202020204" pitchFamily="34" charset="0"/>
              <a:buChar char="•"/>
            </a:pPr>
            <a:r>
              <a:rPr lang="en-US" dirty="0"/>
              <a:t>The presence of multiple booster variants in this range reflects growing operational maturity and improved landing consistency.</a:t>
            </a:r>
          </a:p>
        </p:txBody>
      </p:sp>
    </p:spTree>
    <p:extLst>
      <p:ext uri="{BB962C8B-B14F-4D97-AF65-F5344CB8AC3E}">
        <p14:creationId xmlns:p14="http://schemas.microsoft.com/office/powerpoint/2010/main" val="210326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7FDC-5C6D-0C1A-F72B-8AC6749251FC}"/>
              </a:ext>
            </a:extLst>
          </p:cNvPr>
          <p:cNvSpPr>
            <a:spLocks noGrp="1"/>
          </p:cNvSpPr>
          <p:nvPr>
            <p:ph type="title"/>
          </p:nvPr>
        </p:nvSpPr>
        <p:spPr>
          <a:xfrm>
            <a:off x="838200" y="365125"/>
            <a:ext cx="10515600" cy="389019"/>
          </a:xfrm>
        </p:spPr>
        <p:txBody>
          <a:bodyPr/>
          <a:lstStyle/>
          <a:p>
            <a:r>
              <a:rPr lang="en-US" sz="2800" b="1" dirty="0">
                <a:latin typeface="Abadi"/>
              </a:rPr>
              <a:t>Total Number of Successful and Failure Mission Outcomes</a:t>
            </a:r>
            <a:br>
              <a:rPr lang="en-US" sz="2800" b="1" dirty="0">
                <a:latin typeface="Abadi"/>
              </a:rPr>
            </a:br>
            <a:endParaRPr lang="en-US" sz="2800" b="1" dirty="0"/>
          </a:p>
        </p:txBody>
      </p:sp>
      <p:pic>
        <p:nvPicPr>
          <p:cNvPr id="5" name="Picture 4">
            <a:extLst>
              <a:ext uri="{FF2B5EF4-FFF2-40B4-BE49-F238E27FC236}">
                <a16:creationId xmlns:a16="http://schemas.microsoft.com/office/drawing/2014/main" id="{BF3BE631-D051-29A6-304C-25FC7505C6AC}"/>
              </a:ext>
            </a:extLst>
          </p:cNvPr>
          <p:cNvPicPr>
            <a:picLocks noChangeAspect="1"/>
          </p:cNvPicPr>
          <p:nvPr/>
        </p:nvPicPr>
        <p:blipFill>
          <a:blip r:embed="rId2"/>
          <a:stretch>
            <a:fillRect/>
          </a:stretch>
        </p:blipFill>
        <p:spPr>
          <a:xfrm>
            <a:off x="838200" y="1568010"/>
            <a:ext cx="3581900" cy="2553056"/>
          </a:xfrm>
          <a:prstGeom prst="rect">
            <a:avLst/>
          </a:prstGeom>
        </p:spPr>
      </p:pic>
      <p:sp>
        <p:nvSpPr>
          <p:cNvPr id="7" name="TextBox 6">
            <a:extLst>
              <a:ext uri="{FF2B5EF4-FFF2-40B4-BE49-F238E27FC236}">
                <a16:creationId xmlns:a16="http://schemas.microsoft.com/office/drawing/2014/main" id="{964B0164-A995-765D-3842-936E8CCBD693}"/>
              </a:ext>
            </a:extLst>
          </p:cNvPr>
          <p:cNvSpPr txBox="1"/>
          <p:nvPr/>
        </p:nvSpPr>
        <p:spPr>
          <a:xfrm>
            <a:off x="4546077" y="1274877"/>
            <a:ext cx="6094428" cy="3139321"/>
          </a:xfrm>
          <a:prstGeom prst="rect">
            <a:avLst/>
          </a:prstGeom>
          <a:noFill/>
        </p:spPr>
        <p:txBody>
          <a:bodyPr wrap="square">
            <a:spAutoFit/>
          </a:bodyPr>
          <a:lstStyle/>
          <a:p>
            <a:pPr>
              <a:buNone/>
            </a:pPr>
            <a:r>
              <a:rPr lang="en-US" b="1" dirty="0"/>
              <a:t>Query Result:</a:t>
            </a:r>
            <a:endParaRPr lang="en-US" dirty="0"/>
          </a:p>
          <a:p>
            <a:pPr>
              <a:buFont typeface="Arial" panose="020B0604020202020204" pitchFamily="34" charset="0"/>
              <a:buChar char="•"/>
            </a:pPr>
            <a:r>
              <a:rPr lang="en-US" b="1" dirty="0"/>
              <a:t>Successful Missions:</a:t>
            </a:r>
            <a:r>
              <a:rPr lang="en-US" dirty="0"/>
              <a:t> 99</a:t>
            </a:r>
            <a:br>
              <a:rPr lang="en-US" dirty="0"/>
            </a:br>
            <a:r>
              <a:rPr lang="en-US" dirty="0"/>
              <a:t>(98 “Success” + 1 additional “Success” record)</a:t>
            </a:r>
          </a:p>
          <a:p>
            <a:pPr>
              <a:buFont typeface="Arial" panose="020B0604020202020204" pitchFamily="34" charset="0"/>
              <a:buChar char="•"/>
            </a:pPr>
            <a:r>
              <a:rPr lang="en-US" b="1" dirty="0"/>
              <a:t>Failures:</a:t>
            </a:r>
            <a:r>
              <a:rPr lang="en-US" dirty="0"/>
              <a:t> 1 (“Failure (in flight)”)</a:t>
            </a:r>
          </a:p>
          <a:p>
            <a:pPr>
              <a:buNone/>
            </a:pPr>
            <a:r>
              <a:rPr lang="en-US" b="1" dirty="0"/>
              <a:t>Explanation:</a:t>
            </a:r>
            <a:endParaRPr lang="en-US" dirty="0"/>
          </a:p>
          <a:p>
            <a:pPr>
              <a:buFont typeface="Arial" panose="020B0604020202020204" pitchFamily="34" charset="0"/>
              <a:buChar char="•"/>
            </a:pPr>
            <a:r>
              <a:rPr lang="en-US" dirty="0"/>
              <a:t>The dataset shows an overwhelmingly high mission success rate, with only one recorded in-flight failure.</a:t>
            </a:r>
          </a:p>
          <a:p>
            <a:pPr>
              <a:buFont typeface="Arial" panose="020B0604020202020204" pitchFamily="34" charset="0"/>
              <a:buChar char="•"/>
            </a:pPr>
            <a:r>
              <a:rPr lang="en-US" dirty="0"/>
              <a:t>This indicates strong launch reliability overall.</a:t>
            </a:r>
          </a:p>
          <a:p>
            <a:pPr>
              <a:buFont typeface="Arial" panose="020B0604020202020204" pitchFamily="34" charset="0"/>
              <a:buChar char="•"/>
            </a:pPr>
            <a:r>
              <a:rPr lang="en-US" dirty="0"/>
              <a:t>The presence of a “Success (payload status unclear)” entry suggests a minor reporting variation but does not change the overall success dominance.</a:t>
            </a:r>
          </a:p>
        </p:txBody>
      </p:sp>
    </p:spTree>
    <p:extLst>
      <p:ext uri="{BB962C8B-B14F-4D97-AF65-F5344CB8AC3E}">
        <p14:creationId xmlns:p14="http://schemas.microsoft.com/office/powerpoint/2010/main" val="37131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582F-A47A-92C2-549E-A303DFC375BB}"/>
              </a:ext>
            </a:extLst>
          </p:cNvPr>
          <p:cNvSpPr>
            <a:spLocks noGrp="1"/>
          </p:cNvSpPr>
          <p:nvPr>
            <p:ph type="title"/>
          </p:nvPr>
        </p:nvSpPr>
        <p:spPr>
          <a:xfrm>
            <a:off x="838200" y="365126"/>
            <a:ext cx="10515600" cy="407872"/>
          </a:xfrm>
        </p:spPr>
        <p:txBody>
          <a:bodyPr/>
          <a:lstStyle/>
          <a:p>
            <a:r>
              <a:rPr lang="en-US" sz="2800" b="1" dirty="0">
                <a:latin typeface="+mn-lt"/>
              </a:rPr>
              <a:t>Boosters Carried Maximum Payload</a:t>
            </a:r>
            <a:br>
              <a:rPr lang="en-US" sz="2800" b="1" dirty="0">
                <a:latin typeface="+mn-lt"/>
              </a:rPr>
            </a:br>
            <a:endParaRPr lang="en-US" sz="2800" b="1" dirty="0">
              <a:latin typeface="+mn-lt"/>
            </a:endParaRPr>
          </a:p>
        </p:txBody>
      </p:sp>
      <p:pic>
        <p:nvPicPr>
          <p:cNvPr id="5" name="Picture 4">
            <a:extLst>
              <a:ext uri="{FF2B5EF4-FFF2-40B4-BE49-F238E27FC236}">
                <a16:creationId xmlns:a16="http://schemas.microsoft.com/office/drawing/2014/main" id="{93B11F66-433C-3B61-380A-BC61DD46811D}"/>
              </a:ext>
            </a:extLst>
          </p:cNvPr>
          <p:cNvPicPr>
            <a:picLocks noChangeAspect="1"/>
          </p:cNvPicPr>
          <p:nvPr/>
        </p:nvPicPr>
        <p:blipFill>
          <a:blip r:embed="rId2"/>
          <a:stretch>
            <a:fillRect/>
          </a:stretch>
        </p:blipFill>
        <p:spPr>
          <a:xfrm>
            <a:off x="838200" y="979339"/>
            <a:ext cx="3315163" cy="5163271"/>
          </a:xfrm>
          <a:prstGeom prst="rect">
            <a:avLst/>
          </a:prstGeom>
        </p:spPr>
      </p:pic>
      <p:sp>
        <p:nvSpPr>
          <p:cNvPr id="7" name="TextBox 6">
            <a:extLst>
              <a:ext uri="{FF2B5EF4-FFF2-40B4-BE49-F238E27FC236}">
                <a16:creationId xmlns:a16="http://schemas.microsoft.com/office/drawing/2014/main" id="{8C41EDFE-B827-239E-80B2-8C3A684DEE08}"/>
              </a:ext>
            </a:extLst>
          </p:cNvPr>
          <p:cNvSpPr txBox="1"/>
          <p:nvPr/>
        </p:nvSpPr>
        <p:spPr>
          <a:xfrm>
            <a:off x="4442382" y="2236585"/>
            <a:ext cx="6094428" cy="2031325"/>
          </a:xfrm>
          <a:prstGeom prst="rect">
            <a:avLst/>
          </a:prstGeom>
          <a:noFill/>
        </p:spPr>
        <p:txBody>
          <a:bodyPr wrap="square">
            <a:spAutoFit/>
          </a:bodyPr>
          <a:lstStyle/>
          <a:p>
            <a:pPr>
              <a:buFont typeface="Arial" panose="020B0604020202020204" pitchFamily="34" charset="0"/>
              <a:buChar char="•"/>
            </a:pPr>
            <a:r>
              <a:rPr lang="en-US" dirty="0"/>
              <a:t>All boosters listed belong to the </a:t>
            </a:r>
            <a:r>
              <a:rPr lang="en-US" b="1" dirty="0"/>
              <a:t>Falcon 9 Block 5 (B5)</a:t>
            </a:r>
            <a:r>
              <a:rPr lang="en-US" dirty="0"/>
              <a:t> generation.</a:t>
            </a:r>
          </a:p>
          <a:p>
            <a:pPr>
              <a:buFont typeface="Arial" panose="020B0604020202020204" pitchFamily="34" charset="0"/>
              <a:buChar char="•"/>
            </a:pPr>
            <a:r>
              <a:rPr lang="en-US" dirty="0"/>
              <a:t>This confirms that Block 5 variants handled the heaviest payload missions, reflecting their upgraded thrust capacity and structural improvements.</a:t>
            </a:r>
          </a:p>
          <a:p>
            <a:pPr>
              <a:buFont typeface="Arial" panose="020B0604020202020204" pitchFamily="34" charset="0"/>
              <a:buChar char="•"/>
            </a:pPr>
            <a:r>
              <a:rPr lang="en-US" dirty="0"/>
              <a:t>It highlights the technological advancement of the Block 5 series compared to earlier Falcon 9 versions.</a:t>
            </a:r>
          </a:p>
        </p:txBody>
      </p:sp>
    </p:spTree>
    <p:extLst>
      <p:ext uri="{BB962C8B-B14F-4D97-AF65-F5344CB8AC3E}">
        <p14:creationId xmlns:p14="http://schemas.microsoft.com/office/powerpoint/2010/main" val="402048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4941-D197-3C4C-A7CE-6B6E4F38A67D}"/>
              </a:ext>
            </a:extLst>
          </p:cNvPr>
          <p:cNvSpPr>
            <a:spLocks noGrp="1"/>
          </p:cNvSpPr>
          <p:nvPr>
            <p:ph type="title"/>
          </p:nvPr>
        </p:nvSpPr>
        <p:spPr>
          <a:xfrm>
            <a:off x="838200" y="365125"/>
            <a:ext cx="10515600" cy="389019"/>
          </a:xfrm>
        </p:spPr>
        <p:txBody>
          <a:bodyPr/>
          <a:lstStyle/>
          <a:p>
            <a:r>
              <a:rPr lang="en-US" sz="2800" b="1" dirty="0">
                <a:latin typeface="+mn-lt"/>
              </a:rPr>
              <a:t>2015 Launch Records</a:t>
            </a:r>
            <a:br>
              <a:rPr lang="en-US" sz="2800" b="1" dirty="0">
                <a:latin typeface="+mn-lt"/>
              </a:rPr>
            </a:br>
            <a:endParaRPr lang="en-US" sz="2800" b="1" dirty="0">
              <a:latin typeface="+mn-lt"/>
            </a:endParaRPr>
          </a:p>
        </p:txBody>
      </p:sp>
      <p:pic>
        <p:nvPicPr>
          <p:cNvPr id="5" name="Picture 4">
            <a:extLst>
              <a:ext uri="{FF2B5EF4-FFF2-40B4-BE49-F238E27FC236}">
                <a16:creationId xmlns:a16="http://schemas.microsoft.com/office/drawing/2014/main" id="{6CAA602B-0CEE-D7AC-BC80-CCD388CB3709}"/>
              </a:ext>
            </a:extLst>
          </p:cNvPr>
          <p:cNvPicPr>
            <a:picLocks noChangeAspect="1"/>
          </p:cNvPicPr>
          <p:nvPr/>
        </p:nvPicPr>
        <p:blipFill>
          <a:blip r:embed="rId2"/>
          <a:stretch>
            <a:fillRect/>
          </a:stretch>
        </p:blipFill>
        <p:spPr>
          <a:xfrm>
            <a:off x="838200" y="1429680"/>
            <a:ext cx="3877216" cy="2867425"/>
          </a:xfrm>
          <a:prstGeom prst="rect">
            <a:avLst/>
          </a:prstGeom>
        </p:spPr>
      </p:pic>
      <p:sp>
        <p:nvSpPr>
          <p:cNvPr id="7" name="TextBox 6">
            <a:extLst>
              <a:ext uri="{FF2B5EF4-FFF2-40B4-BE49-F238E27FC236}">
                <a16:creationId xmlns:a16="http://schemas.microsoft.com/office/drawing/2014/main" id="{81B7145A-70A4-BEDA-57DC-94C3D8E6DFA1}"/>
              </a:ext>
            </a:extLst>
          </p:cNvPr>
          <p:cNvSpPr txBox="1"/>
          <p:nvPr/>
        </p:nvSpPr>
        <p:spPr>
          <a:xfrm>
            <a:off x="4715416" y="1293731"/>
            <a:ext cx="6094428" cy="3139321"/>
          </a:xfrm>
          <a:prstGeom prst="rect">
            <a:avLst/>
          </a:prstGeom>
          <a:noFill/>
        </p:spPr>
        <p:txBody>
          <a:bodyPr wrap="square">
            <a:spAutoFit/>
          </a:bodyPr>
          <a:lstStyle/>
          <a:p>
            <a:pPr>
              <a:buNone/>
            </a:pPr>
            <a:r>
              <a:rPr lang="en-US" b="1" dirty="0"/>
              <a:t>Query Result (Year 2015 – Drone Ship Failures):</a:t>
            </a:r>
            <a:endParaRPr lang="en-US" dirty="0"/>
          </a:p>
          <a:p>
            <a:pPr>
              <a:buFont typeface="Arial" panose="020B0604020202020204" pitchFamily="34" charset="0"/>
              <a:buChar char="•"/>
            </a:pPr>
            <a:r>
              <a:rPr lang="en-US" b="1" dirty="0"/>
              <a:t>January (01)</a:t>
            </a:r>
            <a:r>
              <a:rPr lang="en-US" dirty="0"/>
              <a:t> – Booster: </a:t>
            </a:r>
            <a:r>
              <a:rPr lang="en-US" i="1" dirty="0"/>
              <a:t>F9 v1.1 B1012</a:t>
            </a:r>
            <a:r>
              <a:rPr lang="en-US" dirty="0"/>
              <a:t> – Launch Site: </a:t>
            </a:r>
            <a:r>
              <a:rPr lang="en-US" i="1" dirty="0"/>
              <a:t>CCAFS LC-40</a:t>
            </a:r>
            <a:endParaRPr lang="en-US" dirty="0"/>
          </a:p>
          <a:p>
            <a:pPr>
              <a:buFont typeface="Arial" panose="020B0604020202020204" pitchFamily="34" charset="0"/>
              <a:buChar char="•"/>
            </a:pPr>
            <a:r>
              <a:rPr lang="en-US" b="1" dirty="0"/>
              <a:t>April (04)</a:t>
            </a:r>
            <a:r>
              <a:rPr lang="en-US" dirty="0"/>
              <a:t> – Booster: </a:t>
            </a:r>
            <a:r>
              <a:rPr lang="en-US" i="1" dirty="0"/>
              <a:t>F9 v1.1 B1015</a:t>
            </a:r>
            <a:r>
              <a:rPr lang="en-US" dirty="0"/>
              <a:t> – Launch Site: </a:t>
            </a:r>
            <a:r>
              <a:rPr lang="en-US" i="1" dirty="0"/>
              <a:t>CCAFS LC-40</a:t>
            </a:r>
            <a:endParaRPr lang="en-US" dirty="0"/>
          </a:p>
          <a:p>
            <a:pPr>
              <a:buNone/>
            </a:pPr>
            <a:r>
              <a:rPr lang="en-US" b="1" dirty="0"/>
              <a:t>Explanation:</a:t>
            </a:r>
            <a:endParaRPr lang="en-US" dirty="0"/>
          </a:p>
          <a:p>
            <a:pPr>
              <a:buFont typeface="Arial" panose="020B0604020202020204" pitchFamily="34" charset="0"/>
              <a:buChar char="•"/>
            </a:pPr>
            <a:r>
              <a:rPr lang="en-US" dirty="0"/>
              <a:t>In 2015, there were </a:t>
            </a:r>
            <a:r>
              <a:rPr lang="en-US" b="1" dirty="0"/>
              <a:t>two drone ship landing failures</a:t>
            </a:r>
            <a:r>
              <a:rPr lang="en-US" dirty="0"/>
              <a:t>, both from Falcon 9 v1.1 boosters.</a:t>
            </a:r>
          </a:p>
          <a:p>
            <a:pPr>
              <a:buFont typeface="Arial" panose="020B0604020202020204" pitchFamily="34" charset="0"/>
              <a:buChar char="•"/>
            </a:pPr>
            <a:r>
              <a:rPr lang="en-US" dirty="0"/>
              <a:t>Both launches occurred at </a:t>
            </a:r>
            <a:r>
              <a:rPr lang="en-US" b="1" dirty="0"/>
              <a:t>CCAFS LC-40</a:t>
            </a:r>
            <a:r>
              <a:rPr lang="en-US" dirty="0"/>
              <a:t>, indicating early-stage drone ship recovery challenges at that site.</a:t>
            </a:r>
          </a:p>
          <a:p>
            <a:pPr>
              <a:buFont typeface="Arial" panose="020B0604020202020204" pitchFamily="34" charset="0"/>
              <a:buChar char="•"/>
            </a:pPr>
            <a:r>
              <a:rPr lang="en-US" dirty="0"/>
              <a:t>These failures happened before SpaceX achieved consistent drone ship landing reliability later in the program.</a:t>
            </a:r>
          </a:p>
        </p:txBody>
      </p:sp>
    </p:spTree>
    <p:extLst>
      <p:ext uri="{BB962C8B-B14F-4D97-AF65-F5344CB8AC3E}">
        <p14:creationId xmlns:p14="http://schemas.microsoft.com/office/powerpoint/2010/main" val="1527361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F3E1-4DCD-AC71-8673-32F85741BD0D}"/>
              </a:ext>
            </a:extLst>
          </p:cNvPr>
          <p:cNvSpPr>
            <a:spLocks noGrp="1"/>
          </p:cNvSpPr>
          <p:nvPr>
            <p:ph type="title"/>
          </p:nvPr>
        </p:nvSpPr>
        <p:spPr>
          <a:xfrm>
            <a:off x="838200" y="365125"/>
            <a:ext cx="10515600" cy="436153"/>
          </a:xfrm>
        </p:spPr>
        <p:txBody>
          <a:bodyPr/>
          <a:lstStyle/>
          <a:p>
            <a:r>
              <a:rPr lang="en-US" sz="2800" b="1" dirty="0">
                <a:latin typeface="+mn-lt"/>
              </a:rPr>
              <a:t>Rank Landing Outcomes Between 2010-06-04 and 2017-03-20</a:t>
            </a:r>
            <a:br>
              <a:rPr lang="en-US" sz="2800" b="1" dirty="0">
                <a:latin typeface="+mn-lt"/>
              </a:rPr>
            </a:br>
            <a:endParaRPr lang="en-US" sz="2800" b="1" dirty="0">
              <a:latin typeface="+mn-lt"/>
            </a:endParaRPr>
          </a:p>
        </p:txBody>
      </p:sp>
      <p:pic>
        <p:nvPicPr>
          <p:cNvPr id="5" name="Picture 4">
            <a:extLst>
              <a:ext uri="{FF2B5EF4-FFF2-40B4-BE49-F238E27FC236}">
                <a16:creationId xmlns:a16="http://schemas.microsoft.com/office/drawing/2014/main" id="{FBEC1A39-786F-9D82-8C2E-6983652A5028}"/>
              </a:ext>
            </a:extLst>
          </p:cNvPr>
          <p:cNvPicPr>
            <a:picLocks noChangeAspect="1"/>
          </p:cNvPicPr>
          <p:nvPr/>
        </p:nvPicPr>
        <p:blipFill>
          <a:blip r:embed="rId2"/>
          <a:stretch>
            <a:fillRect/>
          </a:stretch>
        </p:blipFill>
        <p:spPr>
          <a:xfrm>
            <a:off x="838200" y="1299865"/>
            <a:ext cx="3896269" cy="4258269"/>
          </a:xfrm>
          <a:prstGeom prst="rect">
            <a:avLst/>
          </a:prstGeom>
        </p:spPr>
      </p:pic>
      <p:sp>
        <p:nvSpPr>
          <p:cNvPr id="7" name="TextBox 6">
            <a:extLst>
              <a:ext uri="{FF2B5EF4-FFF2-40B4-BE49-F238E27FC236}">
                <a16:creationId xmlns:a16="http://schemas.microsoft.com/office/drawing/2014/main" id="{FF61443E-6FCD-43D7-3FFA-D9D1E1D3FD4F}"/>
              </a:ext>
            </a:extLst>
          </p:cNvPr>
          <p:cNvSpPr txBox="1"/>
          <p:nvPr/>
        </p:nvSpPr>
        <p:spPr>
          <a:xfrm>
            <a:off x="4734469" y="2274292"/>
            <a:ext cx="6094428" cy="2031325"/>
          </a:xfrm>
          <a:prstGeom prst="rect">
            <a:avLst/>
          </a:prstGeom>
          <a:noFill/>
        </p:spPr>
        <p:txBody>
          <a:bodyPr wrap="square">
            <a:spAutoFit/>
          </a:bodyPr>
          <a:lstStyle/>
          <a:p>
            <a:pPr>
              <a:buNone/>
            </a:pPr>
            <a:r>
              <a:rPr lang="en-US" b="1" dirty="0"/>
              <a:t>Explanation:</a:t>
            </a:r>
            <a:endParaRPr lang="en-US" dirty="0"/>
          </a:p>
          <a:p>
            <a:pPr>
              <a:buFont typeface="Arial" panose="020B0604020202020204" pitchFamily="34" charset="0"/>
              <a:buChar char="•"/>
            </a:pPr>
            <a:r>
              <a:rPr lang="en-US" dirty="0"/>
              <a:t>Early in the program, </a:t>
            </a:r>
            <a:r>
              <a:rPr lang="en-US" b="1" dirty="0"/>
              <a:t>“No attempt”</a:t>
            </a:r>
            <a:r>
              <a:rPr lang="en-US" dirty="0"/>
              <a:t> dominates, reflecting a phase before active landing recovery efforts began.</a:t>
            </a:r>
          </a:p>
          <a:p>
            <a:pPr>
              <a:buFont typeface="Arial" panose="020B0604020202020204" pitchFamily="34" charset="0"/>
              <a:buChar char="•"/>
            </a:pPr>
            <a:r>
              <a:rPr lang="en-US" dirty="0"/>
              <a:t>Drone ship landings show equal counts of success and failure (5 each), indicating an experimental period with rapid learning.</a:t>
            </a:r>
          </a:p>
          <a:p>
            <a:pPr>
              <a:buFont typeface="Arial" panose="020B0604020202020204" pitchFamily="34" charset="0"/>
              <a:buChar char="•"/>
            </a:pPr>
            <a:r>
              <a:rPr lang="en-US" dirty="0"/>
              <a:t>Ground pad successes (3) mark the beginning of reliable reusable booster operations during this timeframe.</a:t>
            </a:r>
          </a:p>
        </p:txBody>
      </p:sp>
    </p:spTree>
    <p:extLst>
      <p:ext uri="{BB962C8B-B14F-4D97-AF65-F5344CB8AC3E}">
        <p14:creationId xmlns:p14="http://schemas.microsoft.com/office/powerpoint/2010/main" val="841451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C4EA-5BB4-244C-1485-A379DAF9A1B2}"/>
              </a:ext>
            </a:extLst>
          </p:cNvPr>
          <p:cNvSpPr>
            <a:spLocks noGrp="1"/>
          </p:cNvSpPr>
          <p:nvPr>
            <p:ph type="title"/>
          </p:nvPr>
        </p:nvSpPr>
        <p:spPr>
          <a:xfrm>
            <a:off x="838200" y="365125"/>
            <a:ext cx="10515600" cy="473861"/>
          </a:xfrm>
        </p:spPr>
        <p:txBody>
          <a:bodyPr/>
          <a:lstStyle/>
          <a:p>
            <a:r>
              <a:rPr lang="en-US" sz="2800" b="1" dirty="0">
                <a:latin typeface="+mn-lt"/>
              </a:rPr>
              <a:t>Executive Summary</a:t>
            </a:r>
          </a:p>
        </p:txBody>
      </p:sp>
      <p:sp>
        <p:nvSpPr>
          <p:cNvPr id="3" name="Content Placeholder 2">
            <a:extLst>
              <a:ext uri="{FF2B5EF4-FFF2-40B4-BE49-F238E27FC236}">
                <a16:creationId xmlns:a16="http://schemas.microsoft.com/office/drawing/2014/main" id="{B71A992E-3941-B0CD-1BA6-642A8342FE8B}"/>
              </a:ext>
            </a:extLst>
          </p:cNvPr>
          <p:cNvSpPr>
            <a:spLocks noGrp="1"/>
          </p:cNvSpPr>
          <p:nvPr>
            <p:ph idx="1"/>
          </p:nvPr>
        </p:nvSpPr>
        <p:spPr>
          <a:xfrm>
            <a:off x="838200" y="942679"/>
            <a:ext cx="10515600" cy="5234283"/>
          </a:xfrm>
        </p:spPr>
        <p:txBody>
          <a:bodyPr/>
          <a:lstStyle/>
          <a:p>
            <a:r>
              <a:rPr lang="en-US" sz="1800" b="1" dirty="0"/>
              <a:t>Summary of All Results</a:t>
            </a:r>
          </a:p>
          <a:p>
            <a:r>
              <a:rPr lang="en-US" sz="1800" dirty="0"/>
              <a:t>Landing success rates improved significantly over time.</a:t>
            </a:r>
          </a:p>
          <a:p>
            <a:r>
              <a:rPr lang="en-US" sz="1800" dirty="0"/>
              <a:t>Certain launch sites demonstrated higher landing reliability.</a:t>
            </a:r>
          </a:p>
          <a:p>
            <a:r>
              <a:rPr lang="en-US" sz="1800" dirty="0"/>
              <a:t>Payload mass showed an inverse relationship with landing success probability.</a:t>
            </a:r>
          </a:p>
          <a:p>
            <a:r>
              <a:rPr lang="en-US" sz="1800" dirty="0"/>
              <a:t>Orbit type influenced landing outcomes.</a:t>
            </a:r>
          </a:p>
          <a:p>
            <a:r>
              <a:rPr lang="en-US" sz="1800" dirty="0"/>
              <a:t>Among all models tested, </a:t>
            </a:r>
            <a:r>
              <a:rPr lang="en-US" sz="1800" b="1" dirty="0"/>
              <a:t>Support Vector Machine (SVM)</a:t>
            </a:r>
            <a:r>
              <a:rPr lang="en-US" sz="1800" dirty="0"/>
              <a:t> achieved the highest predictive accuracy (~84%).</a:t>
            </a:r>
          </a:p>
          <a:p>
            <a:r>
              <a:rPr lang="en-US" sz="1800" dirty="0"/>
              <a:t>Machine learning models successfully demonstrated that booster landing outcomes can be predicted using historical launch data.</a:t>
            </a:r>
          </a:p>
          <a:p>
            <a:endParaRPr lang="en-US" sz="1800" dirty="0"/>
          </a:p>
        </p:txBody>
      </p:sp>
    </p:spTree>
    <p:extLst>
      <p:ext uri="{BB962C8B-B14F-4D97-AF65-F5344CB8AC3E}">
        <p14:creationId xmlns:p14="http://schemas.microsoft.com/office/powerpoint/2010/main" val="283973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F04B1-D2D8-E935-612E-BA94F0203654}"/>
              </a:ext>
            </a:extLst>
          </p:cNvPr>
          <p:cNvSpPr>
            <a:spLocks noGrp="1"/>
          </p:cNvSpPr>
          <p:nvPr>
            <p:ph type="title"/>
          </p:nvPr>
        </p:nvSpPr>
        <p:spPr>
          <a:xfrm>
            <a:off x="838200" y="365126"/>
            <a:ext cx="10515600" cy="445580"/>
          </a:xfrm>
        </p:spPr>
        <p:txBody>
          <a:bodyPr/>
          <a:lstStyle/>
          <a:p>
            <a:r>
              <a:rPr lang="en-US" sz="2800" b="1" dirty="0">
                <a:latin typeface="+mn-lt"/>
              </a:rPr>
              <a:t>Global Distribution of SpaceX Launch Sites</a:t>
            </a:r>
          </a:p>
        </p:txBody>
      </p:sp>
      <p:pic>
        <p:nvPicPr>
          <p:cNvPr id="5" name="Picture 4">
            <a:extLst>
              <a:ext uri="{FF2B5EF4-FFF2-40B4-BE49-F238E27FC236}">
                <a16:creationId xmlns:a16="http://schemas.microsoft.com/office/drawing/2014/main" id="{881782A4-A9C7-7D45-6245-AA4878B59DF2}"/>
              </a:ext>
            </a:extLst>
          </p:cNvPr>
          <p:cNvPicPr>
            <a:picLocks noChangeAspect="1"/>
          </p:cNvPicPr>
          <p:nvPr/>
        </p:nvPicPr>
        <p:blipFill>
          <a:blip r:embed="rId2"/>
          <a:stretch>
            <a:fillRect/>
          </a:stretch>
        </p:blipFill>
        <p:spPr>
          <a:xfrm>
            <a:off x="838200" y="810706"/>
            <a:ext cx="6510392" cy="3309956"/>
          </a:xfrm>
          <a:prstGeom prst="rect">
            <a:avLst/>
          </a:prstGeom>
        </p:spPr>
      </p:pic>
      <p:sp>
        <p:nvSpPr>
          <p:cNvPr id="7" name="TextBox 6">
            <a:extLst>
              <a:ext uri="{FF2B5EF4-FFF2-40B4-BE49-F238E27FC236}">
                <a16:creationId xmlns:a16="http://schemas.microsoft.com/office/drawing/2014/main" id="{4915A544-FEC8-268C-97A4-37582BEE709C}"/>
              </a:ext>
            </a:extLst>
          </p:cNvPr>
          <p:cNvSpPr txBox="1"/>
          <p:nvPr/>
        </p:nvSpPr>
        <p:spPr>
          <a:xfrm>
            <a:off x="7456601" y="896023"/>
            <a:ext cx="4805313" cy="3139321"/>
          </a:xfrm>
          <a:prstGeom prst="rect">
            <a:avLst/>
          </a:prstGeom>
          <a:noFill/>
        </p:spPr>
        <p:txBody>
          <a:bodyPr wrap="square">
            <a:spAutoFit/>
          </a:bodyPr>
          <a:lstStyle/>
          <a:p>
            <a:pPr>
              <a:buNone/>
            </a:pPr>
            <a:r>
              <a:rPr lang="en-US" b="1" dirty="0"/>
              <a:t>Important Elements </a:t>
            </a:r>
          </a:p>
          <a:p>
            <a:pPr>
              <a:buNone/>
            </a:pPr>
            <a:r>
              <a:rPr lang="en-US" dirty="0"/>
              <a:t>The map displays </a:t>
            </a:r>
            <a:r>
              <a:rPr lang="en-US" b="1" dirty="0"/>
              <a:t>all SpaceX launch site markers</a:t>
            </a:r>
            <a:r>
              <a:rPr lang="en-US" dirty="0"/>
              <a:t> plotted using Folium on a global geographic layout.</a:t>
            </a:r>
          </a:p>
          <a:p>
            <a:pPr>
              <a:buFont typeface="Arial" panose="020B0604020202020204" pitchFamily="34" charset="0"/>
              <a:buChar char="•"/>
            </a:pPr>
            <a:r>
              <a:rPr lang="en-US" dirty="0"/>
              <a:t>Three primary locations are visible:</a:t>
            </a:r>
          </a:p>
          <a:p>
            <a:pPr marL="742950" lvl="1" indent="-285750">
              <a:buFont typeface="Arial" panose="020B0604020202020204" pitchFamily="34" charset="0"/>
              <a:buChar char="•"/>
            </a:pPr>
            <a:r>
              <a:rPr lang="en-US" b="1" dirty="0"/>
              <a:t>CCAFS LC-40</a:t>
            </a:r>
            <a:r>
              <a:rPr lang="en-US" dirty="0"/>
              <a:t> (Florida)</a:t>
            </a:r>
          </a:p>
          <a:p>
            <a:pPr marL="742950" lvl="1" indent="-285750">
              <a:buFont typeface="Arial" panose="020B0604020202020204" pitchFamily="34" charset="0"/>
              <a:buChar char="•"/>
            </a:pPr>
            <a:r>
              <a:rPr lang="en-US" b="1" dirty="0"/>
              <a:t>KSC LC-39A</a:t>
            </a:r>
            <a:r>
              <a:rPr lang="en-US" dirty="0"/>
              <a:t> (Florida)</a:t>
            </a:r>
          </a:p>
          <a:p>
            <a:pPr marL="742950" lvl="1" indent="-285750">
              <a:buFont typeface="Arial" panose="020B0604020202020204" pitchFamily="34" charset="0"/>
              <a:buChar char="•"/>
            </a:pPr>
            <a:r>
              <a:rPr lang="en-US" b="1" dirty="0"/>
              <a:t>VAFB SLC-4E</a:t>
            </a:r>
            <a:r>
              <a:rPr lang="en-US" dirty="0"/>
              <a:t> (California)</a:t>
            </a:r>
          </a:p>
          <a:p>
            <a:pPr>
              <a:buFont typeface="Arial" panose="020B0604020202020204" pitchFamily="34" charset="0"/>
              <a:buChar char="•"/>
            </a:pPr>
            <a:r>
              <a:rPr lang="en-US" dirty="0"/>
              <a:t>The markers clearly show operations concentrated in </a:t>
            </a:r>
            <a:r>
              <a:rPr lang="en-US" b="1" dirty="0"/>
              <a:t>two U.S. coastal regions</a:t>
            </a:r>
            <a:r>
              <a:rPr lang="en-US" dirty="0"/>
              <a:t>: East Coast (Florida) and West Coast (California).</a:t>
            </a:r>
          </a:p>
        </p:txBody>
      </p:sp>
      <p:sp>
        <p:nvSpPr>
          <p:cNvPr id="9" name="TextBox 8">
            <a:extLst>
              <a:ext uri="{FF2B5EF4-FFF2-40B4-BE49-F238E27FC236}">
                <a16:creationId xmlns:a16="http://schemas.microsoft.com/office/drawing/2014/main" id="{75276A18-942C-7591-D054-EF3DFCAB1407}"/>
              </a:ext>
            </a:extLst>
          </p:cNvPr>
          <p:cNvSpPr txBox="1"/>
          <p:nvPr/>
        </p:nvSpPr>
        <p:spPr>
          <a:xfrm>
            <a:off x="838200" y="4566242"/>
            <a:ext cx="11096134" cy="1754326"/>
          </a:xfrm>
          <a:prstGeom prst="rect">
            <a:avLst/>
          </a:prstGeom>
          <a:noFill/>
        </p:spPr>
        <p:txBody>
          <a:bodyPr wrap="square">
            <a:spAutoFit/>
          </a:bodyPr>
          <a:lstStyle/>
          <a:p>
            <a:pPr>
              <a:buNone/>
            </a:pPr>
            <a:r>
              <a:rPr lang="en-US" b="1" dirty="0"/>
              <a:t>Key Findings</a:t>
            </a:r>
          </a:p>
          <a:p>
            <a:pPr>
              <a:buFont typeface="Arial" panose="020B0604020202020204" pitchFamily="34" charset="0"/>
              <a:buChar char="•"/>
            </a:pPr>
            <a:r>
              <a:rPr lang="en-US" b="1" dirty="0"/>
              <a:t>Bi-Coastal Strategy:</a:t>
            </a:r>
            <a:r>
              <a:rPr lang="en-US" dirty="0"/>
              <a:t> SpaceX operates from both Atlantic and Pacific coasts, allowing flexibility in orbital trajectories (LEO, ISS, polar orbits).</a:t>
            </a:r>
          </a:p>
          <a:p>
            <a:pPr>
              <a:buFont typeface="Arial" panose="020B0604020202020204" pitchFamily="34" charset="0"/>
              <a:buChar char="•"/>
            </a:pPr>
            <a:r>
              <a:rPr lang="en-US" b="1" dirty="0"/>
              <a:t>Florida Dominance:</a:t>
            </a:r>
            <a:r>
              <a:rPr lang="en-US" dirty="0"/>
              <a:t> Two launch pads are located in Florida, indicating it as the primary launch hub.</a:t>
            </a:r>
          </a:p>
          <a:p>
            <a:pPr>
              <a:buFont typeface="Arial" panose="020B0604020202020204" pitchFamily="34" charset="0"/>
              <a:buChar char="•"/>
            </a:pPr>
            <a:r>
              <a:rPr lang="en-US" b="1" dirty="0"/>
              <a:t>Strategic Geography:</a:t>
            </a:r>
            <a:r>
              <a:rPr lang="en-US" dirty="0"/>
              <a:t> Coastal locations reduce risk by allowing rocket stages to travel over ocean rather than populated areas.</a:t>
            </a:r>
          </a:p>
        </p:txBody>
      </p:sp>
    </p:spTree>
    <p:extLst>
      <p:ext uri="{BB962C8B-B14F-4D97-AF65-F5344CB8AC3E}">
        <p14:creationId xmlns:p14="http://schemas.microsoft.com/office/powerpoint/2010/main" val="407497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79C0-3820-343C-B6BE-301BF031F340}"/>
              </a:ext>
            </a:extLst>
          </p:cNvPr>
          <p:cNvSpPr>
            <a:spLocks noGrp="1"/>
          </p:cNvSpPr>
          <p:nvPr>
            <p:ph type="title"/>
          </p:nvPr>
        </p:nvSpPr>
        <p:spPr>
          <a:xfrm>
            <a:off x="838200" y="365126"/>
            <a:ext cx="10515600" cy="417300"/>
          </a:xfrm>
        </p:spPr>
        <p:txBody>
          <a:bodyPr/>
          <a:lstStyle/>
          <a:p>
            <a:r>
              <a:rPr lang="en-US" sz="2800" b="1" dirty="0">
                <a:latin typeface="+mn-lt"/>
              </a:rPr>
              <a:t>Color-Labeled Launch Outcomes at CCAFS LC-40</a:t>
            </a:r>
          </a:p>
        </p:txBody>
      </p:sp>
      <p:pic>
        <p:nvPicPr>
          <p:cNvPr id="5" name="Picture 4">
            <a:extLst>
              <a:ext uri="{FF2B5EF4-FFF2-40B4-BE49-F238E27FC236}">
                <a16:creationId xmlns:a16="http://schemas.microsoft.com/office/drawing/2014/main" id="{2CCF9F45-323E-9300-B150-35311E59610F}"/>
              </a:ext>
            </a:extLst>
          </p:cNvPr>
          <p:cNvPicPr>
            <a:picLocks noChangeAspect="1"/>
          </p:cNvPicPr>
          <p:nvPr/>
        </p:nvPicPr>
        <p:blipFill>
          <a:blip r:embed="rId2"/>
          <a:stretch>
            <a:fillRect/>
          </a:stretch>
        </p:blipFill>
        <p:spPr>
          <a:xfrm>
            <a:off x="838200" y="999241"/>
            <a:ext cx="4101445" cy="3485243"/>
          </a:xfrm>
          <a:prstGeom prst="rect">
            <a:avLst/>
          </a:prstGeom>
        </p:spPr>
      </p:pic>
      <p:sp>
        <p:nvSpPr>
          <p:cNvPr id="7" name="TextBox 6">
            <a:extLst>
              <a:ext uri="{FF2B5EF4-FFF2-40B4-BE49-F238E27FC236}">
                <a16:creationId xmlns:a16="http://schemas.microsoft.com/office/drawing/2014/main" id="{C8122299-069D-27AC-34AB-7288AB93E1C7}"/>
              </a:ext>
            </a:extLst>
          </p:cNvPr>
          <p:cNvSpPr txBox="1"/>
          <p:nvPr/>
        </p:nvSpPr>
        <p:spPr>
          <a:xfrm>
            <a:off x="5007991" y="1567282"/>
            <a:ext cx="6094428" cy="2031325"/>
          </a:xfrm>
          <a:prstGeom prst="rect">
            <a:avLst/>
          </a:prstGeom>
          <a:noFill/>
        </p:spPr>
        <p:txBody>
          <a:bodyPr wrap="square">
            <a:spAutoFit/>
          </a:bodyPr>
          <a:lstStyle/>
          <a:p>
            <a:pPr>
              <a:buNone/>
            </a:pPr>
            <a:r>
              <a:rPr lang="en-US" b="1" dirty="0"/>
              <a:t>Important Elements </a:t>
            </a:r>
          </a:p>
          <a:p>
            <a:pPr>
              <a:buNone/>
            </a:pPr>
            <a:r>
              <a:rPr lang="en-US" dirty="0"/>
              <a:t>Each marker represents a single launch attempt at </a:t>
            </a:r>
            <a:r>
              <a:rPr lang="en-US" b="1" dirty="0"/>
              <a:t>CCAFS LC-40</a:t>
            </a:r>
            <a:r>
              <a:rPr lang="en-US" dirty="0"/>
              <a:t>.</a:t>
            </a:r>
          </a:p>
          <a:p>
            <a:pPr>
              <a:buFont typeface="Arial" panose="020B0604020202020204" pitchFamily="34" charset="0"/>
              <a:buChar char="•"/>
            </a:pPr>
            <a:r>
              <a:rPr lang="en-US" b="1" dirty="0"/>
              <a:t>Green markers = Successful Launch</a:t>
            </a:r>
            <a:endParaRPr lang="en-US" dirty="0"/>
          </a:p>
          <a:p>
            <a:pPr>
              <a:buFont typeface="Arial" panose="020B0604020202020204" pitchFamily="34" charset="0"/>
              <a:buChar char="•"/>
            </a:pPr>
            <a:r>
              <a:rPr lang="en-US" b="1" dirty="0"/>
              <a:t>Red markers = Failed Launch</a:t>
            </a:r>
            <a:endParaRPr lang="en-US" dirty="0"/>
          </a:p>
          <a:p>
            <a:pPr>
              <a:buFont typeface="Arial" panose="020B0604020202020204" pitchFamily="34" charset="0"/>
              <a:buChar char="•"/>
            </a:pPr>
            <a:r>
              <a:rPr lang="en-US" dirty="0"/>
              <a:t>Marker clustering is enabled (numbered circle), showing high launch density at this site.</a:t>
            </a:r>
          </a:p>
        </p:txBody>
      </p:sp>
      <p:sp>
        <p:nvSpPr>
          <p:cNvPr id="9" name="TextBox 8">
            <a:extLst>
              <a:ext uri="{FF2B5EF4-FFF2-40B4-BE49-F238E27FC236}">
                <a16:creationId xmlns:a16="http://schemas.microsoft.com/office/drawing/2014/main" id="{13A849FC-5D81-BBE1-97DE-F2F499835F06}"/>
              </a:ext>
            </a:extLst>
          </p:cNvPr>
          <p:cNvSpPr txBox="1"/>
          <p:nvPr/>
        </p:nvSpPr>
        <p:spPr>
          <a:xfrm>
            <a:off x="838200" y="4484484"/>
            <a:ext cx="8783424" cy="2031325"/>
          </a:xfrm>
          <a:prstGeom prst="rect">
            <a:avLst/>
          </a:prstGeom>
          <a:noFill/>
        </p:spPr>
        <p:txBody>
          <a:bodyPr wrap="square">
            <a:spAutoFit/>
          </a:bodyPr>
          <a:lstStyle/>
          <a:p>
            <a:pPr>
              <a:buNone/>
            </a:pPr>
            <a:r>
              <a:rPr lang="en-US" b="1" dirty="0"/>
              <a:t>Key Findings</a:t>
            </a:r>
          </a:p>
          <a:p>
            <a:pPr>
              <a:buFont typeface="Arial" panose="020B0604020202020204" pitchFamily="34" charset="0"/>
              <a:buChar char="•"/>
            </a:pPr>
            <a:r>
              <a:rPr lang="en-US" dirty="0"/>
              <a:t>Early launches show a higher concentration of </a:t>
            </a:r>
            <a:r>
              <a:rPr lang="en-US" b="1" dirty="0"/>
              <a:t>red markers</a:t>
            </a:r>
            <a:r>
              <a:rPr lang="en-US" dirty="0"/>
              <a:t>, indicating initial launching failures during the experimental phase.</a:t>
            </a:r>
          </a:p>
          <a:p>
            <a:pPr>
              <a:buFont typeface="Arial" panose="020B0604020202020204" pitchFamily="34" charset="0"/>
              <a:buChar char="•"/>
            </a:pPr>
            <a:r>
              <a:rPr lang="en-US" dirty="0"/>
              <a:t>As missions progress, </a:t>
            </a:r>
            <a:r>
              <a:rPr lang="en-US" b="1" dirty="0"/>
              <a:t>green markers increase</a:t>
            </a:r>
            <a:r>
              <a:rPr lang="en-US" dirty="0"/>
              <a:t>, showing clear improvement in launching reliability.</a:t>
            </a:r>
          </a:p>
          <a:p>
            <a:pPr>
              <a:buFont typeface="Arial" panose="020B0604020202020204" pitchFamily="34" charset="0"/>
              <a:buChar char="•"/>
            </a:pPr>
            <a:r>
              <a:rPr lang="en-US" dirty="0"/>
              <a:t>The dense clustering confirms that </a:t>
            </a:r>
            <a:r>
              <a:rPr lang="en-US" b="1" dirty="0"/>
              <a:t>CCAFS LC-40 is a primary operational hub</a:t>
            </a:r>
            <a:r>
              <a:rPr lang="en-US" dirty="0"/>
              <a:t>, playing a major role in SpaceX’s learning curve and recovery optimization.</a:t>
            </a:r>
          </a:p>
        </p:txBody>
      </p:sp>
    </p:spTree>
    <p:extLst>
      <p:ext uri="{BB962C8B-B14F-4D97-AF65-F5344CB8AC3E}">
        <p14:creationId xmlns:p14="http://schemas.microsoft.com/office/powerpoint/2010/main" val="485006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55DF0-2BF3-0522-CD3A-71D965AC0D8B}"/>
              </a:ext>
            </a:extLst>
          </p:cNvPr>
          <p:cNvSpPr>
            <a:spLocks noGrp="1"/>
          </p:cNvSpPr>
          <p:nvPr>
            <p:ph type="title"/>
          </p:nvPr>
        </p:nvSpPr>
        <p:spPr>
          <a:xfrm>
            <a:off x="838200" y="365125"/>
            <a:ext cx="10515600" cy="407873"/>
          </a:xfrm>
        </p:spPr>
        <p:txBody>
          <a:bodyPr/>
          <a:lstStyle/>
          <a:p>
            <a:r>
              <a:rPr lang="en-US" sz="2800" b="1" dirty="0">
                <a:latin typeface="+mn-lt"/>
              </a:rPr>
              <a:t>Proximity Analysis of Launch Site – CCAFS LC-40</a:t>
            </a:r>
          </a:p>
        </p:txBody>
      </p:sp>
      <p:pic>
        <p:nvPicPr>
          <p:cNvPr id="5" name="Picture 4">
            <a:extLst>
              <a:ext uri="{FF2B5EF4-FFF2-40B4-BE49-F238E27FC236}">
                <a16:creationId xmlns:a16="http://schemas.microsoft.com/office/drawing/2014/main" id="{40B2201E-08AD-4667-85C3-6874DE85EF8F}"/>
              </a:ext>
            </a:extLst>
          </p:cNvPr>
          <p:cNvPicPr>
            <a:picLocks noChangeAspect="1"/>
          </p:cNvPicPr>
          <p:nvPr/>
        </p:nvPicPr>
        <p:blipFill>
          <a:blip r:embed="rId2"/>
          <a:stretch>
            <a:fillRect/>
          </a:stretch>
        </p:blipFill>
        <p:spPr>
          <a:xfrm>
            <a:off x="838199" y="930379"/>
            <a:ext cx="6194197" cy="3416640"/>
          </a:xfrm>
          <a:prstGeom prst="rect">
            <a:avLst/>
          </a:prstGeom>
        </p:spPr>
      </p:pic>
      <p:sp>
        <p:nvSpPr>
          <p:cNvPr id="7" name="TextBox 6">
            <a:extLst>
              <a:ext uri="{FF2B5EF4-FFF2-40B4-BE49-F238E27FC236}">
                <a16:creationId xmlns:a16="http://schemas.microsoft.com/office/drawing/2014/main" id="{9E36FBA5-4A56-C156-42EF-DBF2C98E4B41}"/>
              </a:ext>
            </a:extLst>
          </p:cNvPr>
          <p:cNvSpPr txBox="1"/>
          <p:nvPr/>
        </p:nvSpPr>
        <p:spPr>
          <a:xfrm>
            <a:off x="7169477" y="1004720"/>
            <a:ext cx="3959258" cy="3416320"/>
          </a:xfrm>
          <a:prstGeom prst="rect">
            <a:avLst/>
          </a:prstGeom>
          <a:noFill/>
        </p:spPr>
        <p:txBody>
          <a:bodyPr wrap="square">
            <a:spAutoFit/>
          </a:bodyPr>
          <a:lstStyle/>
          <a:p>
            <a:pPr>
              <a:buNone/>
            </a:pPr>
            <a:r>
              <a:rPr lang="en-US" b="1" dirty="0"/>
              <a:t>Important Elements </a:t>
            </a:r>
          </a:p>
          <a:p>
            <a:pPr>
              <a:buNone/>
            </a:pPr>
            <a:r>
              <a:rPr lang="en-US" dirty="0"/>
              <a:t>The </a:t>
            </a:r>
            <a:r>
              <a:rPr lang="en-US" b="1" dirty="0"/>
              <a:t>launch site marker</a:t>
            </a:r>
            <a:r>
              <a:rPr lang="en-US" dirty="0"/>
              <a:t> is displayed with connecting blue distance lines to nearby infrastructure.</a:t>
            </a:r>
          </a:p>
          <a:p>
            <a:pPr>
              <a:buFont typeface="Arial" panose="020B0604020202020204" pitchFamily="34" charset="0"/>
              <a:buChar char="•"/>
            </a:pPr>
            <a:r>
              <a:rPr lang="en-US" dirty="0"/>
              <a:t>Distances are clearly labeled on the map:</a:t>
            </a:r>
          </a:p>
          <a:p>
            <a:pPr marL="742950" lvl="1" indent="-285750">
              <a:buFont typeface="Arial" panose="020B0604020202020204" pitchFamily="34" charset="0"/>
              <a:buChar char="•"/>
            </a:pPr>
            <a:r>
              <a:rPr lang="en-US" b="1" dirty="0"/>
              <a:t>Railway ≈ 0.3 km</a:t>
            </a:r>
            <a:endParaRPr lang="en-US" dirty="0"/>
          </a:p>
          <a:p>
            <a:pPr marL="742950" lvl="1" indent="-285750">
              <a:buFont typeface="Arial" panose="020B0604020202020204" pitchFamily="34" charset="0"/>
              <a:buChar char="•"/>
            </a:pPr>
            <a:r>
              <a:rPr lang="en-US" b="1" dirty="0"/>
              <a:t>Highway ≈ 0.6 km</a:t>
            </a:r>
            <a:endParaRPr lang="en-US" dirty="0"/>
          </a:p>
          <a:p>
            <a:pPr marL="742950" lvl="1" indent="-285750">
              <a:buFont typeface="Arial" panose="020B0604020202020204" pitchFamily="34" charset="0"/>
              <a:buChar char="•"/>
            </a:pPr>
            <a:r>
              <a:rPr lang="en-US" b="1" dirty="0"/>
              <a:t>Coastline ≈ 0.9–1.0 km</a:t>
            </a:r>
            <a:endParaRPr lang="en-US" dirty="0"/>
          </a:p>
          <a:p>
            <a:pPr>
              <a:buFont typeface="Arial" panose="020B0604020202020204" pitchFamily="34" charset="0"/>
              <a:buChar char="•"/>
            </a:pPr>
            <a:r>
              <a:rPr lang="en-US" dirty="0"/>
              <a:t>The surrounding urban reference (Melbourne) is located much farther away (</a:t>
            </a:r>
            <a:r>
              <a:rPr lang="en-US" b="1" dirty="0"/>
              <a:t>≈ 53.4 km</a:t>
            </a:r>
            <a:r>
              <a:rPr lang="en-US" dirty="0"/>
              <a:t>).</a:t>
            </a:r>
          </a:p>
        </p:txBody>
      </p:sp>
      <p:sp>
        <p:nvSpPr>
          <p:cNvPr id="9" name="TextBox 8">
            <a:extLst>
              <a:ext uri="{FF2B5EF4-FFF2-40B4-BE49-F238E27FC236}">
                <a16:creationId xmlns:a16="http://schemas.microsoft.com/office/drawing/2014/main" id="{1AAB0759-BC4D-F2AB-A270-E086259EFF85}"/>
              </a:ext>
            </a:extLst>
          </p:cNvPr>
          <p:cNvSpPr txBox="1"/>
          <p:nvPr/>
        </p:nvSpPr>
        <p:spPr>
          <a:xfrm>
            <a:off x="838199" y="4272677"/>
            <a:ext cx="11901734" cy="2585323"/>
          </a:xfrm>
          <a:prstGeom prst="rect">
            <a:avLst/>
          </a:prstGeom>
          <a:noFill/>
        </p:spPr>
        <p:txBody>
          <a:bodyPr wrap="square">
            <a:spAutoFit/>
          </a:bodyPr>
          <a:lstStyle/>
          <a:p>
            <a:pPr>
              <a:buNone/>
            </a:pPr>
            <a:r>
              <a:rPr lang="en-US" b="1" dirty="0"/>
              <a:t>Key Findings</a:t>
            </a:r>
          </a:p>
          <a:p>
            <a:pPr>
              <a:buFont typeface="Arial" panose="020B0604020202020204" pitchFamily="34" charset="0"/>
              <a:buChar char="•"/>
            </a:pPr>
            <a:r>
              <a:rPr lang="en-US" b="1" dirty="0"/>
              <a:t>Close to Railway:</a:t>
            </a:r>
            <a:br>
              <a:rPr lang="en-US" dirty="0"/>
            </a:br>
            <a:r>
              <a:rPr lang="en-US" dirty="0"/>
              <a:t>The site’s proximity (~0.3 km) supports efficient transportation of rocket components and heavy equipment.</a:t>
            </a:r>
          </a:p>
          <a:p>
            <a:pPr>
              <a:buFont typeface="Arial" panose="020B0604020202020204" pitchFamily="34" charset="0"/>
              <a:buChar char="•"/>
            </a:pPr>
            <a:r>
              <a:rPr lang="en-US" b="1" dirty="0"/>
              <a:t>Near Major Highway:</a:t>
            </a:r>
            <a:br>
              <a:rPr lang="en-US" dirty="0"/>
            </a:br>
            <a:r>
              <a:rPr lang="en-US" dirty="0"/>
              <a:t>Being ~0.6 km from a highway enables smooth logistics, workforce mobility, and emergency access.</a:t>
            </a:r>
          </a:p>
          <a:p>
            <a:pPr>
              <a:buFont typeface="Arial" panose="020B0604020202020204" pitchFamily="34" charset="0"/>
              <a:buChar char="•"/>
            </a:pPr>
            <a:r>
              <a:rPr lang="en-US" b="1" dirty="0"/>
              <a:t>Coastal Location:</a:t>
            </a:r>
            <a:br>
              <a:rPr lang="en-US" dirty="0"/>
            </a:br>
            <a:r>
              <a:rPr lang="en-US" dirty="0"/>
              <a:t>At under 1 km from the coastline, launches can safely occur over the ocean, minimizing risk to populated land areas.</a:t>
            </a:r>
          </a:p>
          <a:p>
            <a:pPr>
              <a:buFont typeface="Arial" panose="020B0604020202020204" pitchFamily="34" charset="0"/>
              <a:buChar char="•"/>
            </a:pPr>
            <a:r>
              <a:rPr lang="en-US" b="1" dirty="0"/>
              <a:t>Far from Major Cities:</a:t>
            </a:r>
            <a:br>
              <a:rPr lang="en-US" dirty="0"/>
            </a:br>
            <a:r>
              <a:rPr lang="en-US" dirty="0"/>
              <a:t>The ~53 km distance from Melbourne confirms deliberate placement away from dense population centers for safety.</a:t>
            </a:r>
          </a:p>
        </p:txBody>
      </p:sp>
    </p:spTree>
    <p:extLst>
      <p:ext uri="{BB962C8B-B14F-4D97-AF65-F5344CB8AC3E}">
        <p14:creationId xmlns:p14="http://schemas.microsoft.com/office/powerpoint/2010/main" val="2627601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2870-610B-7DE6-6201-4798481FAB64}"/>
              </a:ext>
            </a:extLst>
          </p:cNvPr>
          <p:cNvSpPr>
            <a:spLocks noGrp="1"/>
          </p:cNvSpPr>
          <p:nvPr>
            <p:ph type="title"/>
          </p:nvPr>
        </p:nvSpPr>
        <p:spPr>
          <a:xfrm>
            <a:off x="838200" y="365125"/>
            <a:ext cx="10515600" cy="407873"/>
          </a:xfrm>
        </p:spPr>
        <p:txBody>
          <a:bodyPr/>
          <a:lstStyle/>
          <a:p>
            <a:r>
              <a:rPr lang="en-US" sz="2800" b="1" dirty="0">
                <a:latin typeface="+mn-lt"/>
              </a:rPr>
              <a:t>Launch Success Distribution Across All Sites</a:t>
            </a:r>
          </a:p>
        </p:txBody>
      </p:sp>
      <p:pic>
        <p:nvPicPr>
          <p:cNvPr id="6" name="Picture 5">
            <a:extLst>
              <a:ext uri="{FF2B5EF4-FFF2-40B4-BE49-F238E27FC236}">
                <a16:creationId xmlns:a16="http://schemas.microsoft.com/office/drawing/2014/main" id="{D50404DD-78DE-196E-1B2E-9492821C620A}"/>
              </a:ext>
            </a:extLst>
          </p:cNvPr>
          <p:cNvPicPr>
            <a:picLocks noChangeAspect="1"/>
          </p:cNvPicPr>
          <p:nvPr/>
        </p:nvPicPr>
        <p:blipFill>
          <a:blip r:embed="rId2"/>
          <a:stretch>
            <a:fillRect/>
          </a:stretch>
        </p:blipFill>
        <p:spPr>
          <a:xfrm>
            <a:off x="419100" y="892092"/>
            <a:ext cx="11353800" cy="2362496"/>
          </a:xfrm>
          <a:prstGeom prst="rect">
            <a:avLst/>
          </a:prstGeom>
        </p:spPr>
      </p:pic>
      <p:sp>
        <p:nvSpPr>
          <p:cNvPr id="8" name="TextBox 7">
            <a:extLst>
              <a:ext uri="{FF2B5EF4-FFF2-40B4-BE49-F238E27FC236}">
                <a16:creationId xmlns:a16="http://schemas.microsoft.com/office/drawing/2014/main" id="{B23E9B03-370C-EB9C-99ED-4D65BA66386C}"/>
              </a:ext>
            </a:extLst>
          </p:cNvPr>
          <p:cNvSpPr txBox="1"/>
          <p:nvPr/>
        </p:nvSpPr>
        <p:spPr>
          <a:xfrm>
            <a:off x="1770275" y="3230923"/>
            <a:ext cx="8651449" cy="2585323"/>
          </a:xfrm>
          <a:prstGeom prst="rect">
            <a:avLst/>
          </a:prstGeom>
          <a:noFill/>
        </p:spPr>
        <p:txBody>
          <a:bodyPr wrap="square">
            <a:spAutoFit/>
          </a:bodyPr>
          <a:lstStyle/>
          <a:p>
            <a:pPr>
              <a:buNone/>
            </a:pPr>
            <a:r>
              <a:rPr lang="en-US" b="1" dirty="0"/>
              <a:t>Key Highlights</a:t>
            </a:r>
          </a:p>
          <a:p>
            <a:pPr>
              <a:buFont typeface="Arial" panose="020B0604020202020204" pitchFamily="34" charset="0"/>
              <a:buChar char="•"/>
            </a:pPr>
            <a:r>
              <a:rPr lang="en-US" b="1" dirty="0"/>
              <a:t>KSC LC-39A leads</a:t>
            </a:r>
            <a:r>
              <a:rPr lang="en-US" dirty="0"/>
              <a:t> with the highest share of successful launches (~41.7%).</a:t>
            </a:r>
          </a:p>
          <a:p>
            <a:pPr>
              <a:buFont typeface="Arial" panose="020B0604020202020204" pitchFamily="34" charset="0"/>
              <a:buChar char="•"/>
            </a:pPr>
            <a:r>
              <a:rPr lang="en-US" b="1" dirty="0"/>
              <a:t>CCAFS LC-40</a:t>
            </a:r>
            <a:r>
              <a:rPr lang="en-US" dirty="0"/>
              <a:t> is second (~29.2%), showing strong performance.</a:t>
            </a:r>
          </a:p>
          <a:p>
            <a:pPr>
              <a:buFont typeface="Arial" panose="020B0604020202020204" pitchFamily="34" charset="0"/>
              <a:buChar char="•"/>
            </a:pPr>
            <a:r>
              <a:rPr lang="en-US" b="1" dirty="0"/>
              <a:t>VAFB SLC-4E</a:t>
            </a:r>
            <a:r>
              <a:rPr lang="en-US" dirty="0"/>
              <a:t> and </a:t>
            </a:r>
            <a:r>
              <a:rPr lang="en-US" b="1" dirty="0"/>
              <a:t>CCAFS SLC-40</a:t>
            </a:r>
            <a:r>
              <a:rPr lang="en-US" dirty="0"/>
              <a:t> contribute smaller portions (~16.7% and ~12.5%).</a:t>
            </a:r>
          </a:p>
          <a:p>
            <a:pPr>
              <a:buFont typeface="Arial" panose="020B0604020202020204" pitchFamily="34" charset="0"/>
              <a:buChar char="•"/>
            </a:pPr>
            <a:r>
              <a:rPr lang="en-US" dirty="0"/>
              <a:t>Success is concentrated mainly in two major launch sites.</a:t>
            </a:r>
          </a:p>
          <a:p>
            <a:pPr>
              <a:buNone/>
            </a:pPr>
            <a:endParaRPr lang="en-US" b="1" dirty="0"/>
          </a:p>
          <a:p>
            <a:pPr>
              <a:buNone/>
            </a:pPr>
            <a:r>
              <a:rPr lang="en-US" b="1" dirty="0"/>
              <a:t>Insight</a:t>
            </a:r>
          </a:p>
          <a:p>
            <a:pPr>
              <a:buNone/>
            </a:pPr>
            <a:r>
              <a:rPr lang="en-US" dirty="0"/>
              <a:t>KSC LC-39A is the dominant launch site in terms of total successful missions, indicating higher operational activity and strong performance compared to other sites.</a:t>
            </a:r>
          </a:p>
        </p:txBody>
      </p:sp>
    </p:spTree>
    <p:extLst>
      <p:ext uri="{BB962C8B-B14F-4D97-AF65-F5344CB8AC3E}">
        <p14:creationId xmlns:p14="http://schemas.microsoft.com/office/powerpoint/2010/main" val="3359828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3EEF-F6A0-CDA8-8A1E-11C0146C0718}"/>
              </a:ext>
            </a:extLst>
          </p:cNvPr>
          <p:cNvSpPr>
            <a:spLocks noGrp="1"/>
          </p:cNvSpPr>
          <p:nvPr>
            <p:ph type="title"/>
          </p:nvPr>
        </p:nvSpPr>
        <p:spPr>
          <a:xfrm>
            <a:off x="838200" y="365126"/>
            <a:ext cx="10515600" cy="417300"/>
          </a:xfrm>
        </p:spPr>
        <p:txBody>
          <a:bodyPr/>
          <a:lstStyle/>
          <a:p>
            <a:r>
              <a:rPr lang="en-US" sz="2800" b="1" dirty="0">
                <a:latin typeface="+mn-lt"/>
              </a:rPr>
              <a:t>KSC LC-39A – Highest Launch Success Ratio</a:t>
            </a:r>
          </a:p>
        </p:txBody>
      </p:sp>
      <p:pic>
        <p:nvPicPr>
          <p:cNvPr id="5" name="Picture 4">
            <a:extLst>
              <a:ext uri="{FF2B5EF4-FFF2-40B4-BE49-F238E27FC236}">
                <a16:creationId xmlns:a16="http://schemas.microsoft.com/office/drawing/2014/main" id="{61D88AB5-CE7F-ACDF-87C1-95D05C7B0F57}"/>
              </a:ext>
            </a:extLst>
          </p:cNvPr>
          <p:cNvPicPr>
            <a:picLocks noChangeAspect="1"/>
          </p:cNvPicPr>
          <p:nvPr/>
        </p:nvPicPr>
        <p:blipFill>
          <a:blip r:embed="rId2"/>
          <a:stretch>
            <a:fillRect/>
          </a:stretch>
        </p:blipFill>
        <p:spPr>
          <a:xfrm>
            <a:off x="419100" y="782427"/>
            <a:ext cx="11353800" cy="2646574"/>
          </a:xfrm>
          <a:prstGeom prst="rect">
            <a:avLst/>
          </a:prstGeom>
        </p:spPr>
      </p:pic>
      <p:sp>
        <p:nvSpPr>
          <p:cNvPr id="7" name="TextBox 6">
            <a:extLst>
              <a:ext uri="{FF2B5EF4-FFF2-40B4-BE49-F238E27FC236}">
                <a16:creationId xmlns:a16="http://schemas.microsoft.com/office/drawing/2014/main" id="{1A6BEA57-9D39-B09B-0F93-43D04C7B9A30}"/>
              </a:ext>
            </a:extLst>
          </p:cNvPr>
          <p:cNvSpPr txBox="1"/>
          <p:nvPr/>
        </p:nvSpPr>
        <p:spPr>
          <a:xfrm>
            <a:off x="2236902" y="3137936"/>
            <a:ext cx="7718195" cy="2862322"/>
          </a:xfrm>
          <a:prstGeom prst="rect">
            <a:avLst/>
          </a:prstGeom>
          <a:noFill/>
        </p:spPr>
        <p:txBody>
          <a:bodyPr wrap="square">
            <a:spAutoFit/>
          </a:bodyPr>
          <a:lstStyle/>
          <a:p>
            <a:pPr>
              <a:buNone/>
            </a:pPr>
            <a:r>
              <a:rPr lang="en-US" b="1" dirty="0"/>
              <a:t>Key Highlights</a:t>
            </a:r>
          </a:p>
          <a:p>
            <a:pPr>
              <a:buFont typeface="Arial" panose="020B0604020202020204" pitchFamily="34" charset="0"/>
              <a:buChar char="•"/>
            </a:pPr>
            <a:r>
              <a:rPr lang="en-US" b="1" dirty="0"/>
              <a:t>Success Rate:</a:t>
            </a:r>
            <a:r>
              <a:rPr lang="en-US" dirty="0"/>
              <a:t> ~</a:t>
            </a:r>
            <a:r>
              <a:rPr lang="en-US" b="1" dirty="0"/>
              <a:t>76.9%</a:t>
            </a:r>
            <a:endParaRPr lang="en-US" dirty="0"/>
          </a:p>
          <a:p>
            <a:pPr>
              <a:buFont typeface="Arial" panose="020B0604020202020204" pitchFamily="34" charset="0"/>
              <a:buChar char="•"/>
            </a:pPr>
            <a:r>
              <a:rPr lang="en-US" b="1" dirty="0"/>
              <a:t>Failure Rate:</a:t>
            </a:r>
            <a:r>
              <a:rPr lang="en-US" dirty="0"/>
              <a:t> ~</a:t>
            </a:r>
            <a:r>
              <a:rPr lang="en-US" b="1" dirty="0"/>
              <a:t>23.1%</a:t>
            </a:r>
            <a:endParaRPr lang="en-US" dirty="0"/>
          </a:p>
          <a:p>
            <a:pPr>
              <a:buFont typeface="Arial" panose="020B0604020202020204" pitchFamily="34" charset="0"/>
              <a:buChar char="•"/>
            </a:pPr>
            <a:r>
              <a:rPr lang="en-US" dirty="0"/>
              <a:t>Majority of launches from KSC LC-39A are successful (Class = 1 dominates the chart).</a:t>
            </a:r>
          </a:p>
          <a:p>
            <a:pPr>
              <a:buNone/>
            </a:pPr>
            <a:endParaRPr lang="en-US" b="1" dirty="0"/>
          </a:p>
          <a:p>
            <a:pPr>
              <a:buNone/>
            </a:pPr>
            <a:r>
              <a:rPr lang="en-US" b="1" dirty="0"/>
              <a:t>Insight</a:t>
            </a:r>
          </a:p>
          <a:p>
            <a:pPr>
              <a:buNone/>
            </a:pPr>
            <a:r>
              <a:rPr lang="en-US" dirty="0"/>
              <a:t>KSC LC-39A not only has the highest number of successful launches but also the </a:t>
            </a:r>
            <a:r>
              <a:rPr lang="en-US" b="1" dirty="0"/>
              <a:t>highest success ratio</a:t>
            </a:r>
            <a:r>
              <a:rPr lang="en-US" dirty="0"/>
              <a:t>, making it the most reliable and best-performing launch site among all locations.</a:t>
            </a:r>
          </a:p>
        </p:txBody>
      </p:sp>
    </p:spTree>
    <p:extLst>
      <p:ext uri="{BB962C8B-B14F-4D97-AF65-F5344CB8AC3E}">
        <p14:creationId xmlns:p14="http://schemas.microsoft.com/office/powerpoint/2010/main" val="2429650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50BA-596A-6BA9-4FF2-B9824D865C55}"/>
              </a:ext>
            </a:extLst>
          </p:cNvPr>
          <p:cNvSpPr>
            <a:spLocks noGrp="1"/>
          </p:cNvSpPr>
          <p:nvPr>
            <p:ph type="title"/>
          </p:nvPr>
        </p:nvSpPr>
        <p:spPr>
          <a:xfrm>
            <a:off x="838200" y="365125"/>
            <a:ext cx="10515600" cy="436153"/>
          </a:xfrm>
        </p:spPr>
        <p:txBody>
          <a:bodyPr/>
          <a:lstStyle/>
          <a:p>
            <a:r>
              <a:rPr lang="en-US" sz="2800" b="1" dirty="0">
                <a:latin typeface="+mn-lt"/>
              </a:rPr>
              <a:t>Payload Mass vs Launch Outcome Across All Sites</a:t>
            </a:r>
          </a:p>
        </p:txBody>
      </p:sp>
      <p:pic>
        <p:nvPicPr>
          <p:cNvPr id="5" name="Picture 4">
            <a:extLst>
              <a:ext uri="{FF2B5EF4-FFF2-40B4-BE49-F238E27FC236}">
                <a16:creationId xmlns:a16="http://schemas.microsoft.com/office/drawing/2014/main" id="{9A9B499C-3FA6-8F4D-A28E-C9C4558CCBD0}"/>
              </a:ext>
            </a:extLst>
          </p:cNvPr>
          <p:cNvPicPr>
            <a:picLocks noChangeAspect="1"/>
          </p:cNvPicPr>
          <p:nvPr/>
        </p:nvPicPr>
        <p:blipFill>
          <a:blip r:embed="rId2"/>
          <a:stretch>
            <a:fillRect/>
          </a:stretch>
        </p:blipFill>
        <p:spPr>
          <a:xfrm>
            <a:off x="0" y="2479747"/>
            <a:ext cx="6759019" cy="1593706"/>
          </a:xfrm>
          <a:prstGeom prst="rect">
            <a:avLst/>
          </a:prstGeom>
        </p:spPr>
      </p:pic>
      <p:sp>
        <p:nvSpPr>
          <p:cNvPr id="6" name="AutoShape 2" descr="Uploaded image">
            <a:extLst>
              <a:ext uri="{FF2B5EF4-FFF2-40B4-BE49-F238E27FC236}">
                <a16:creationId xmlns:a16="http://schemas.microsoft.com/office/drawing/2014/main" id="{BCEB185B-2216-7C66-BBC2-F709D68687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7DC3B0E-51B1-059B-4DC2-D0DC71B58E90}"/>
              </a:ext>
            </a:extLst>
          </p:cNvPr>
          <p:cNvPicPr>
            <a:picLocks noChangeAspect="1"/>
          </p:cNvPicPr>
          <p:nvPr/>
        </p:nvPicPr>
        <p:blipFill>
          <a:blip r:embed="rId3"/>
          <a:stretch>
            <a:fillRect/>
          </a:stretch>
        </p:blipFill>
        <p:spPr>
          <a:xfrm>
            <a:off x="0" y="801278"/>
            <a:ext cx="6759019" cy="1598488"/>
          </a:xfrm>
          <a:prstGeom prst="rect">
            <a:avLst/>
          </a:prstGeom>
        </p:spPr>
      </p:pic>
      <p:sp>
        <p:nvSpPr>
          <p:cNvPr id="9" name="TextBox 8">
            <a:extLst>
              <a:ext uri="{FF2B5EF4-FFF2-40B4-BE49-F238E27FC236}">
                <a16:creationId xmlns:a16="http://schemas.microsoft.com/office/drawing/2014/main" id="{7505138F-03AC-0D0C-3CA8-54EDD0B70FF0}"/>
              </a:ext>
            </a:extLst>
          </p:cNvPr>
          <p:cNvSpPr txBox="1"/>
          <p:nvPr/>
        </p:nvSpPr>
        <p:spPr>
          <a:xfrm>
            <a:off x="406112" y="4162860"/>
            <a:ext cx="8643620" cy="2585323"/>
          </a:xfrm>
          <a:prstGeom prst="rect">
            <a:avLst/>
          </a:prstGeom>
          <a:noFill/>
        </p:spPr>
        <p:txBody>
          <a:bodyPr wrap="square">
            <a:spAutoFit/>
          </a:bodyPr>
          <a:lstStyle/>
          <a:p>
            <a:pPr>
              <a:buNone/>
            </a:pPr>
            <a:r>
              <a:rPr lang="en-US" b="1" dirty="0"/>
              <a:t>Screenshot 1: Narrow Payload Range (Low Range Selected)Key Observations:</a:t>
            </a:r>
            <a:endParaRPr lang="en-US" dirty="0"/>
          </a:p>
          <a:p>
            <a:pPr>
              <a:buFont typeface="Arial" panose="020B0604020202020204" pitchFamily="34" charset="0"/>
              <a:buChar char="•"/>
            </a:pPr>
            <a:r>
              <a:rPr lang="en-US" dirty="0"/>
              <a:t>Lower payload ranges (0–3000 kg approx.) show </a:t>
            </a:r>
            <a:r>
              <a:rPr lang="en-US" b="1" dirty="0"/>
              <a:t>mixed outcomes</a:t>
            </a:r>
            <a:r>
              <a:rPr lang="en-US" dirty="0"/>
              <a:t>.</a:t>
            </a:r>
          </a:p>
          <a:p>
            <a:pPr>
              <a:buFont typeface="Arial" panose="020B0604020202020204" pitchFamily="34" charset="0"/>
              <a:buChar char="•"/>
            </a:pPr>
            <a:r>
              <a:rPr lang="en-US" dirty="0"/>
              <a:t>Earlier booster versions (</a:t>
            </a:r>
            <a:r>
              <a:rPr lang="en-US" b="1" dirty="0"/>
              <a:t>v1.0 and v1.1</a:t>
            </a:r>
            <a:r>
              <a:rPr lang="en-US" dirty="0"/>
              <a:t>) show more failures (Class = 0).</a:t>
            </a:r>
          </a:p>
          <a:p>
            <a:pPr>
              <a:buFont typeface="Arial" panose="020B0604020202020204" pitchFamily="34" charset="0"/>
              <a:buChar char="•"/>
            </a:pPr>
            <a:r>
              <a:rPr lang="en-US" dirty="0"/>
              <a:t>Success rate is less consistent in lower payload bands.</a:t>
            </a:r>
          </a:p>
          <a:p>
            <a:pPr>
              <a:buNone/>
            </a:pPr>
            <a:r>
              <a:rPr lang="en-US" b="1" dirty="0"/>
              <a:t>Screenshot 2: Full Payload Range (0–10000 kg Selected)Key Observations:</a:t>
            </a:r>
            <a:endParaRPr lang="en-US" dirty="0"/>
          </a:p>
          <a:p>
            <a:pPr>
              <a:buFont typeface="Arial" panose="020B0604020202020204" pitchFamily="34" charset="0"/>
              <a:buChar char="•"/>
            </a:pPr>
            <a:r>
              <a:rPr lang="en-US" dirty="0"/>
              <a:t>Mid to higher payload ranges (~3000–6000 kg) show </a:t>
            </a:r>
            <a:r>
              <a:rPr lang="en-US" b="1" dirty="0"/>
              <a:t>more consistent success (Class = 1)</a:t>
            </a:r>
            <a:r>
              <a:rPr lang="en-US" dirty="0"/>
              <a:t>.</a:t>
            </a:r>
          </a:p>
          <a:p>
            <a:pPr>
              <a:buFont typeface="Arial" panose="020B0604020202020204" pitchFamily="34" charset="0"/>
              <a:buChar char="•"/>
            </a:pPr>
            <a:r>
              <a:rPr lang="en-US" b="1" dirty="0"/>
              <a:t>FT and B4 booster versions</a:t>
            </a:r>
            <a:r>
              <a:rPr lang="en-US" dirty="0"/>
              <a:t> dominate successful launches.</a:t>
            </a:r>
          </a:p>
          <a:p>
            <a:pPr>
              <a:buFont typeface="Arial" panose="020B0604020202020204" pitchFamily="34" charset="0"/>
              <a:buChar char="•"/>
            </a:pPr>
            <a:r>
              <a:rPr lang="en-US" dirty="0"/>
              <a:t>Higher payloads (&gt;7000 kg) appear limited but mostly successful.</a:t>
            </a:r>
          </a:p>
          <a:p>
            <a:pPr>
              <a:buFont typeface="Arial" panose="020B0604020202020204" pitchFamily="34" charset="0"/>
              <a:buChar char="•"/>
            </a:pPr>
            <a:r>
              <a:rPr lang="en-US" dirty="0"/>
              <a:t>Earlier versions (v1.0, v1.1) show comparatively lower success rates.</a:t>
            </a:r>
          </a:p>
        </p:txBody>
      </p:sp>
      <p:sp>
        <p:nvSpPr>
          <p:cNvPr id="11" name="TextBox 10">
            <a:extLst>
              <a:ext uri="{FF2B5EF4-FFF2-40B4-BE49-F238E27FC236}">
                <a16:creationId xmlns:a16="http://schemas.microsoft.com/office/drawing/2014/main" id="{96BC17FA-422A-2C51-0217-48F901D5B960}"/>
              </a:ext>
            </a:extLst>
          </p:cNvPr>
          <p:cNvSpPr txBox="1"/>
          <p:nvPr/>
        </p:nvSpPr>
        <p:spPr>
          <a:xfrm>
            <a:off x="6836791" y="1240912"/>
            <a:ext cx="5059836" cy="2031325"/>
          </a:xfrm>
          <a:prstGeom prst="rect">
            <a:avLst/>
          </a:prstGeom>
          <a:noFill/>
        </p:spPr>
        <p:txBody>
          <a:bodyPr wrap="square">
            <a:spAutoFit/>
          </a:bodyPr>
          <a:lstStyle/>
          <a:p>
            <a:pPr>
              <a:buNone/>
            </a:pPr>
            <a:r>
              <a:rPr lang="en-US" b="1" dirty="0"/>
              <a:t>Overall Insights</a:t>
            </a:r>
          </a:p>
          <a:p>
            <a:pPr>
              <a:buFont typeface="Arial" panose="020B0604020202020204" pitchFamily="34" charset="0"/>
              <a:buChar char="•"/>
            </a:pPr>
            <a:r>
              <a:rPr lang="en-US" b="1" dirty="0"/>
              <a:t>Mid-range payloads (3000–6000 kg) have the highest success concentration.</a:t>
            </a:r>
            <a:endParaRPr lang="en-US" dirty="0"/>
          </a:p>
          <a:p>
            <a:pPr>
              <a:buFont typeface="Arial" panose="020B0604020202020204" pitchFamily="34" charset="0"/>
              <a:buChar char="•"/>
            </a:pPr>
            <a:r>
              <a:rPr lang="en-US" b="1" dirty="0"/>
              <a:t>FT and B4 boosters demonstrate stronger performance compared to v1.0/v1.1.</a:t>
            </a:r>
            <a:endParaRPr lang="en-US" dirty="0"/>
          </a:p>
          <a:p>
            <a:pPr>
              <a:buFont typeface="Arial" panose="020B0604020202020204" pitchFamily="34" charset="0"/>
              <a:buChar char="•"/>
            </a:pPr>
            <a:r>
              <a:rPr lang="en-US" dirty="0"/>
              <a:t>Technological upgrades in booster versions correlate with improved success rates.</a:t>
            </a:r>
          </a:p>
        </p:txBody>
      </p:sp>
    </p:spTree>
    <p:extLst>
      <p:ext uri="{BB962C8B-B14F-4D97-AF65-F5344CB8AC3E}">
        <p14:creationId xmlns:p14="http://schemas.microsoft.com/office/powerpoint/2010/main" val="2185386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BD7A-82B2-6F89-ECF3-AD3F1A478069}"/>
              </a:ext>
            </a:extLst>
          </p:cNvPr>
          <p:cNvSpPr>
            <a:spLocks noGrp="1"/>
          </p:cNvSpPr>
          <p:nvPr>
            <p:ph type="title"/>
          </p:nvPr>
        </p:nvSpPr>
        <p:spPr>
          <a:xfrm>
            <a:off x="197963" y="362607"/>
            <a:ext cx="10515600" cy="417300"/>
          </a:xfrm>
        </p:spPr>
        <p:txBody>
          <a:bodyPr/>
          <a:lstStyle/>
          <a:p>
            <a:r>
              <a:rPr lang="en-US" sz="2800" b="1" dirty="0">
                <a:latin typeface="+mn-lt"/>
              </a:rPr>
              <a:t>Classification Accuracy</a:t>
            </a:r>
            <a:br>
              <a:rPr lang="en-US" sz="2800" dirty="0">
                <a:latin typeface="+mn-lt"/>
              </a:rPr>
            </a:br>
            <a:endParaRPr lang="en-US" sz="2800" dirty="0">
              <a:latin typeface="+mn-lt"/>
            </a:endParaRPr>
          </a:p>
        </p:txBody>
      </p:sp>
      <p:sp>
        <p:nvSpPr>
          <p:cNvPr id="3" name="Content Placeholder 2">
            <a:extLst>
              <a:ext uri="{FF2B5EF4-FFF2-40B4-BE49-F238E27FC236}">
                <a16:creationId xmlns:a16="http://schemas.microsoft.com/office/drawing/2014/main" id="{C2CE1BEE-66E7-3DD4-4A15-D502FCBB4E65}"/>
              </a:ext>
            </a:extLst>
          </p:cNvPr>
          <p:cNvSpPr>
            <a:spLocks noGrp="1"/>
          </p:cNvSpPr>
          <p:nvPr>
            <p:ph idx="1"/>
          </p:nvPr>
        </p:nvSpPr>
        <p:spPr>
          <a:xfrm>
            <a:off x="197963" y="882944"/>
            <a:ext cx="11155837" cy="4351338"/>
          </a:xfrm>
        </p:spPr>
        <p:txBody>
          <a:bodyPr/>
          <a:lstStyle/>
          <a:p>
            <a:pPr marL="0" indent="0">
              <a:buNone/>
            </a:pPr>
            <a:r>
              <a:rPr lang="en-US" sz="1800" b="1" dirty="0"/>
              <a:t>Objective</a:t>
            </a:r>
          </a:p>
          <a:p>
            <a:r>
              <a:rPr lang="en-US" sz="1800" dirty="0"/>
              <a:t>To compare the performance of multiple classification models built to predict Falcon 9 first-stage landing success.</a:t>
            </a:r>
          </a:p>
          <a:p>
            <a:pPr marL="0" indent="0">
              <a:buNone/>
            </a:pPr>
            <a:r>
              <a:rPr lang="en-US" sz="1800" b="1" dirty="0"/>
              <a:t>Models Evaluated</a:t>
            </a:r>
          </a:p>
          <a:p>
            <a:r>
              <a:rPr lang="en-US" sz="1800" dirty="0"/>
              <a:t>Logistic Regression</a:t>
            </a:r>
          </a:p>
          <a:p>
            <a:r>
              <a:rPr lang="en-US" sz="1800" dirty="0"/>
              <a:t>Support Vector Machine (SVM)</a:t>
            </a:r>
          </a:p>
          <a:p>
            <a:r>
              <a:rPr lang="en-US" sz="1800" dirty="0"/>
              <a:t>Decision Tree</a:t>
            </a:r>
          </a:p>
          <a:p>
            <a:r>
              <a:rPr lang="en-US" sz="1800" dirty="0"/>
              <a:t>K-Nearest Neighbors (KNN)</a:t>
            </a:r>
          </a:p>
          <a:p>
            <a:pPr marL="0" indent="0">
              <a:buNone/>
            </a:pPr>
            <a:r>
              <a:rPr lang="en-US" sz="1800" b="1" dirty="0"/>
              <a:t>Results (Test Accuracy)</a:t>
            </a:r>
          </a:p>
          <a:p>
            <a:r>
              <a:rPr lang="en-US" sz="1800" dirty="0"/>
              <a:t>All four tuned models achieved a similar test accuracy of approximately </a:t>
            </a:r>
            <a:r>
              <a:rPr lang="en-US" sz="1800" b="1" dirty="0"/>
              <a:t>83.33%</a:t>
            </a:r>
            <a:r>
              <a:rPr lang="en-US" sz="1800" dirty="0"/>
              <a:t>.</a:t>
            </a:r>
          </a:p>
          <a:p>
            <a:pPr marL="0" indent="0">
              <a:buNone/>
            </a:pPr>
            <a:r>
              <a:rPr lang="en-US" sz="1800" b="1" dirty="0"/>
              <a:t>Best Performing Model</a:t>
            </a:r>
          </a:p>
          <a:p>
            <a:r>
              <a:rPr lang="en-US" sz="1800" dirty="0"/>
              <a:t>Although test accuracy was identical across models, the </a:t>
            </a:r>
            <a:r>
              <a:rPr lang="en-US" sz="1800" b="1" dirty="0"/>
              <a:t>Decision Tree model achieved the highest cross-validation accuracy (~88.9%) during hyperparameter tuning</a:t>
            </a:r>
            <a:r>
              <a:rPr lang="en-US" sz="1800" dirty="0"/>
              <a:t>.</a:t>
            </a:r>
          </a:p>
          <a:p>
            <a:r>
              <a:rPr lang="en-US" sz="1800" dirty="0"/>
              <a:t>Therefore, the </a:t>
            </a:r>
            <a:r>
              <a:rPr lang="en-US" sz="1800" b="1" dirty="0"/>
              <a:t>Decision Tree was selected as the best-performing model</a:t>
            </a:r>
            <a:r>
              <a:rPr lang="en-US" sz="1800" dirty="0"/>
              <a:t> based on overall training performance and validation stability.</a:t>
            </a:r>
          </a:p>
          <a:p>
            <a:pPr marL="0" indent="0">
              <a:buNone/>
            </a:pPr>
            <a:r>
              <a:rPr lang="en-US" sz="1800" b="1" dirty="0"/>
              <a:t>Conclusion</a:t>
            </a:r>
          </a:p>
          <a:p>
            <a:r>
              <a:rPr lang="en-US" sz="1800" dirty="0"/>
              <a:t>The models demonstrate comparable generalization performance; however, the </a:t>
            </a:r>
            <a:r>
              <a:rPr lang="en-US" sz="1800" b="1" dirty="0"/>
              <a:t>Decision Tree </a:t>
            </a:r>
            <a:r>
              <a:rPr lang="en-US" sz="1800" dirty="0"/>
              <a:t>shows stronger learning capability during cross-validation and is considered the most reliable model for this prediction task.</a:t>
            </a:r>
          </a:p>
          <a:p>
            <a:endParaRPr lang="en-US" sz="1800" dirty="0"/>
          </a:p>
        </p:txBody>
      </p:sp>
      <p:sp>
        <p:nvSpPr>
          <p:cNvPr id="4" name="AutoShape 2" descr="Output image">
            <a:extLst>
              <a:ext uri="{FF2B5EF4-FFF2-40B4-BE49-F238E27FC236}">
                <a16:creationId xmlns:a16="http://schemas.microsoft.com/office/drawing/2014/main" id="{D3A9F9FA-6F0B-7186-19BA-DFB2B0DFBD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47843CC-7261-B40A-0C82-AD57343A44CB}"/>
              </a:ext>
            </a:extLst>
          </p:cNvPr>
          <p:cNvPicPr>
            <a:picLocks noChangeAspect="1"/>
          </p:cNvPicPr>
          <p:nvPr/>
        </p:nvPicPr>
        <p:blipFill>
          <a:blip r:embed="rId2"/>
          <a:stretch>
            <a:fillRect/>
          </a:stretch>
        </p:blipFill>
        <p:spPr>
          <a:xfrm>
            <a:off x="8089425" y="1607654"/>
            <a:ext cx="3297369" cy="2901917"/>
          </a:xfrm>
          <a:prstGeom prst="rect">
            <a:avLst/>
          </a:prstGeom>
        </p:spPr>
      </p:pic>
    </p:spTree>
    <p:extLst>
      <p:ext uri="{BB962C8B-B14F-4D97-AF65-F5344CB8AC3E}">
        <p14:creationId xmlns:p14="http://schemas.microsoft.com/office/powerpoint/2010/main" val="4020095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BAE0D-61C4-45BB-669D-D589545EA4A9}"/>
              </a:ext>
            </a:extLst>
          </p:cNvPr>
          <p:cNvSpPr>
            <a:spLocks noGrp="1"/>
          </p:cNvSpPr>
          <p:nvPr>
            <p:ph type="title"/>
          </p:nvPr>
        </p:nvSpPr>
        <p:spPr>
          <a:xfrm>
            <a:off x="838200" y="365125"/>
            <a:ext cx="10515600" cy="389019"/>
          </a:xfrm>
        </p:spPr>
        <p:txBody>
          <a:bodyPr/>
          <a:lstStyle/>
          <a:p>
            <a:r>
              <a:rPr lang="en-US" sz="2800" b="1" dirty="0">
                <a:latin typeface="+mn-lt"/>
              </a:rPr>
              <a:t>Confusion Matrix</a:t>
            </a:r>
            <a:br>
              <a:rPr lang="en-US" b="1" dirty="0">
                <a:solidFill>
                  <a:srgbClr val="0B49CB"/>
                </a:solidFill>
              </a:rPr>
            </a:br>
            <a:endParaRPr lang="en-US" b="1" dirty="0"/>
          </a:p>
        </p:txBody>
      </p:sp>
      <p:pic>
        <p:nvPicPr>
          <p:cNvPr id="2057" name="Picture 9">
            <a:extLst>
              <a:ext uri="{FF2B5EF4-FFF2-40B4-BE49-F238E27FC236}">
                <a16:creationId xmlns:a16="http://schemas.microsoft.com/office/drawing/2014/main" id="{0E29C995-1A8C-1F71-029D-66F3A60FEF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860469"/>
            <a:ext cx="2991916" cy="25685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1F5EBF1-F72B-4750-172A-133E53BEECE1}"/>
              </a:ext>
            </a:extLst>
          </p:cNvPr>
          <p:cNvSpPr txBox="1"/>
          <p:nvPr/>
        </p:nvSpPr>
        <p:spPr>
          <a:xfrm>
            <a:off x="1072145" y="3497891"/>
            <a:ext cx="2524026" cy="1754326"/>
          </a:xfrm>
          <a:prstGeom prst="rect">
            <a:avLst/>
          </a:prstGeom>
          <a:noFill/>
        </p:spPr>
        <p:txBody>
          <a:bodyPr wrap="square">
            <a:spAutoFit/>
          </a:bodyPr>
          <a:lstStyle/>
          <a:p>
            <a:pPr>
              <a:buNone/>
            </a:pPr>
            <a:r>
              <a:rPr lang="en-US" b="1" dirty="0"/>
              <a:t>Confusion Matrix Values</a:t>
            </a:r>
          </a:p>
          <a:p>
            <a:pPr>
              <a:buFont typeface="Arial" panose="020B0604020202020204" pitchFamily="34" charset="0"/>
              <a:buChar char="•"/>
            </a:pPr>
            <a:r>
              <a:rPr lang="en-US" dirty="0"/>
              <a:t>True Positives (TP) = 12</a:t>
            </a:r>
          </a:p>
          <a:p>
            <a:pPr>
              <a:buFont typeface="Arial" panose="020B0604020202020204" pitchFamily="34" charset="0"/>
              <a:buChar char="•"/>
            </a:pPr>
            <a:r>
              <a:rPr lang="en-US" dirty="0"/>
              <a:t>True Negatives (TN) = 3</a:t>
            </a:r>
          </a:p>
          <a:p>
            <a:pPr>
              <a:buFont typeface="Arial" panose="020B0604020202020204" pitchFamily="34" charset="0"/>
              <a:buChar char="•"/>
            </a:pPr>
            <a:r>
              <a:rPr lang="en-US" dirty="0"/>
              <a:t>False Positives (FP) = 3</a:t>
            </a:r>
          </a:p>
          <a:p>
            <a:pPr>
              <a:buFont typeface="Arial" panose="020B0604020202020204" pitchFamily="34" charset="0"/>
              <a:buChar char="•"/>
            </a:pPr>
            <a:r>
              <a:rPr lang="en-US" dirty="0"/>
              <a:t>False Negatives (FN) = 0</a:t>
            </a:r>
          </a:p>
          <a:p>
            <a:pPr>
              <a:buNone/>
            </a:pPr>
            <a:r>
              <a:rPr lang="en-US" dirty="0"/>
              <a:t>Total test samples = 18</a:t>
            </a:r>
          </a:p>
        </p:txBody>
      </p:sp>
      <p:sp>
        <p:nvSpPr>
          <p:cNvPr id="15" name="TextBox 14">
            <a:extLst>
              <a:ext uri="{FF2B5EF4-FFF2-40B4-BE49-F238E27FC236}">
                <a16:creationId xmlns:a16="http://schemas.microsoft.com/office/drawing/2014/main" id="{229E31BD-159F-5E7B-FE22-97F3FA968405}"/>
              </a:ext>
            </a:extLst>
          </p:cNvPr>
          <p:cNvSpPr txBox="1"/>
          <p:nvPr/>
        </p:nvSpPr>
        <p:spPr>
          <a:xfrm>
            <a:off x="3830116" y="860469"/>
            <a:ext cx="8361884" cy="1477328"/>
          </a:xfrm>
          <a:prstGeom prst="rect">
            <a:avLst/>
          </a:prstGeom>
          <a:noFill/>
        </p:spPr>
        <p:txBody>
          <a:bodyPr wrap="square">
            <a:spAutoFit/>
          </a:bodyPr>
          <a:lstStyle/>
          <a:p>
            <a:pPr>
              <a:buNone/>
            </a:pPr>
            <a:r>
              <a:rPr lang="en-US" b="1" dirty="0"/>
              <a:t>Performance Insight</a:t>
            </a:r>
          </a:p>
          <a:p>
            <a:pPr>
              <a:buFont typeface="Arial" panose="020B0604020202020204" pitchFamily="34" charset="0"/>
              <a:buChar char="•"/>
            </a:pPr>
            <a:r>
              <a:rPr lang="en-US" dirty="0"/>
              <a:t>The model is </a:t>
            </a:r>
            <a:r>
              <a:rPr lang="en-US" b="1" dirty="0"/>
              <a:t>very strong at predicting successful landings</a:t>
            </a:r>
            <a:r>
              <a:rPr lang="en-US" dirty="0"/>
              <a:t> (100% recall for landed cases).</a:t>
            </a:r>
          </a:p>
          <a:p>
            <a:pPr>
              <a:buFont typeface="Arial" panose="020B0604020202020204" pitchFamily="34" charset="0"/>
              <a:buChar char="•"/>
            </a:pPr>
            <a:r>
              <a:rPr lang="en-US" dirty="0"/>
              <a:t>Slight weakness exists in distinguishing failed launches (some false positives).</a:t>
            </a:r>
          </a:p>
          <a:p>
            <a:pPr>
              <a:buFont typeface="Arial" panose="020B0604020202020204" pitchFamily="34" charset="0"/>
              <a:buChar char="•"/>
            </a:pPr>
            <a:r>
              <a:rPr lang="en-US" dirty="0"/>
              <a:t>Overall test accuracy ≈ </a:t>
            </a:r>
            <a:r>
              <a:rPr lang="en-US" b="1" dirty="0"/>
              <a:t>83.33%</a:t>
            </a:r>
            <a:r>
              <a:rPr lang="en-US" dirty="0"/>
              <a:t>.</a:t>
            </a:r>
          </a:p>
        </p:txBody>
      </p:sp>
      <p:sp>
        <p:nvSpPr>
          <p:cNvPr id="17" name="TextBox 16">
            <a:extLst>
              <a:ext uri="{FF2B5EF4-FFF2-40B4-BE49-F238E27FC236}">
                <a16:creationId xmlns:a16="http://schemas.microsoft.com/office/drawing/2014/main" id="{A8E9CE16-C356-F9A1-FAD6-E334520C4F53}"/>
              </a:ext>
            </a:extLst>
          </p:cNvPr>
          <p:cNvSpPr txBox="1"/>
          <p:nvPr/>
        </p:nvSpPr>
        <p:spPr>
          <a:xfrm>
            <a:off x="1072145" y="5289454"/>
            <a:ext cx="6094428" cy="1477328"/>
          </a:xfrm>
          <a:prstGeom prst="rect">
            <a:avLst/>
          </a:prstGeom>
          <a:noFill/>
        </p:spPr>
        <p:txBody>
          <a:bodyPr wrap="square">
            <a:spAutoFit/>
          </a:bodyPr>
          <a:lstStyle/>
          <a:p>
            <a:r>
              <a:rPr lang="en-US" dirty="0"/>
              <a:t>The </a:t>
            </a:r>
            <a:r>
              <a:rPr lang="en-US" b="1" dirty="0"/>
              <a:t>Decision Tree</a:t>
            </a:r>
            <a:r>
              <a:rPr lang="en-US" dirty="0"/>
              <a:t> model performs reliably in predicting landing success, with strong success detection capability and moderate error in identifying failures. This makes it suitable for estimating mission landing outcomes while minimizing missed successful landings.</a:t>
            </a:r>
          </a:p>
        </p:txBody>
      </p:sp>
      <p:sp>
        <p:nvSpPr>
          <p:cNvPr id="19" name="TextBox 18">
            <a:extLst>
              <a:ext uri="{FF2B5EF4-FFF2-40B4-BE49-F238E27FC236}">
                <a16:creationId xmlns:a16="http://schemas.microsoft.com/office/drawing/2014/main" id="{1C45BF28-5E98-20A2-7CA2-64520E9E6E11}"/>
              </a:ext>
            </a:extLst>
          </p:cNvPr>
          <p:cNvSpPr txBox="1"/>
          <p:nvPr/>
        </p:nvSpPr>
        <p:spPr>
          <a:xfrm>
            <a:off x="3830116" y="2444122"/>
            <a:ext cx="8361884" cy="2585323"/>
          </a:xfrm>
          <a:prstGeom prst="rect">
            <a:avLst/>
          </a:prstGeom>
          <a:noFill/>
        </p:spPr>
        <p:txBody>
          <a:bodyPr wrap="square">
            <a:spAutoFit/>
          </a:bodyPr>
          <a:lstStyle/>
          <a:p>
            <a:pPr>
              <a:buFont typeface="Arial" panose="020B0604020202020204" pitchFamily="34" charset="0"/>
              <a:buChar char="•"/>
            </a:pPr>
            <a:r>
              <a:rPr lang="en-US" dirty="0"/>
              <a:t>The model correctly identified </a:t>
            </a:r>
            <a:r>
              <a:rPr lang="en-US" b="1" dirty="0"/>
              <a:t>all successful landings</a:t>
            </a:r>
            <a:r>
              <a:rPr lang="en-US" dirty="0"/>
              <a:t> (Recall = 1.00), meaning no successful missions were missed.</a:t>
            </a:r>
          </a:p>
          <a:p>
            <a:pPr>
              <a:buFont typeface="Arial" panose="020B0604020202020204" pitchFamily="34" charset="0"/>
              <a:buChar char="•"/>
            </a:pPr>
            <a:r>
              <a:rPr lang="en-US" dirty="0"/>
              <a:t>Some failed launches were misclassified as successful (FP = 3), reducing precision to 0.80.</a:t>
            </a:r>
          </a:p>
          <a:p>
            <a:pPr>
              <a:buFont typeface="Arial" panose="020B0604020202020204" pitchFamily="34" charset="0"/>
              <a:buChar char="•"/>
            </a:pPr>
            <a:r>
              <a:rPr lang="en-US" dirty="0"/>
              <a:t>The high F1 score (0.89) indicates strong overall balance between precision and recall.</a:t>
            </a:r>
          </a:p>
          <a:p>
            <a:pPr>
              <a:buFont typeface="Arial" panose="020B0604020202020204" pitchFamily="34" charset="0"/>
              <a:buChar char="•"/>
            </a:pPr>
            <a:r>
              <a:rPr lang="en-US" dirty="0"/>
              <a:t>The model performs very well at detecting successful landings but is weaker at distinguishing failures.</a:t>
            </a:r>
          </a:p>
          <a:p>
            <a:pPr>
              <a:buNone/>
            </a:pPr>
            <a:r>
              <a:rPr lang="en-US" dirty="0"/>
              <a:t>This supports selecting the Decision Tree model as the best-performing classifier in this analysis.</a:t>
            </a:r>
          </a:p>
        </p:txBody>
      </p:sp>
      <p:cxnSp>
        <p:nvCxnSpPr>
          <p:cNvPr id="21" name="Straight Connector 20">
            <a:extLst>
              <a:ext uri="{FF2B5EF4-FFF2-40B4-BE49-F238E27FC236}">
                <a16:creationId xmlns:a16="http://schemas.microsoft.com/office/drawing/2014/main" id="{7C16ABF6-9973-7476-3775-0471CB080CBD}"/>
              </a:ext>
            </a:extLst>
          </p:cNvPr>
          <p:cNvCxnSpPr>
            <a:cxnSpLocks/>
          </p:cNvCxnSpPr>
          <p:nvPr/>
        </p:nvCxnSpPr>
        <p:spPr>
          <a:xfrm>
            <a:off x="3913540" y="2365977"/>
            <a:ext cx="819503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300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9347-F4C9-D597-FCD0-279FA4782749}"/>
              </a:ext>
            </a:extLst>
          </p:cNvPr>
          <p:cNvSpPr>
            <a:spLocks noGrp="1"/>
          </p:cNvSpPr>
          <p:nvPr>
            <p:ph type="title"/>
          </p:nvPr>
        </p:nvSpPr>
        <p:spPr>
          <a:xfrm>
            <a:off x="838200" y="365126"/>
            <a:ext cx="10515600" cy="464434"/>
          </a:xfrm>
        </p:spPr>
        <p:txBody>
          <a:bodyPr/>
          <a:lstStyle/>
          <a:p>
            <a:r>
              <a:rPr lang="en-US" sz="2800" b="1" dirty="0">
                <a:latin typeface="Abadi"/>
              </a:rPr>
              <a:t>Introduction</a:t>
            </a:r>
            <a:br>
              <a:rPr lang="en-US" dirty="0">
                <a:solidFill>
                  <a:srgbClr val="0B49CB"/>
                </a:solidFill>
              </a:rPr>
            </a:br>
            <a:endParaRPr lang="en-US" dirty="0"/>
          </a:p>
        </p:txBody>
      </p:sp>
      <p:sp>
        <p:nvSpPr>
          <p:cNvPr id="3" name="Content Placeholder 2">
            <a:extLst>
              <a:ext uri="{FF2B5EF4-FFF2-40B4-BE49-F238E27FC236}">
                <a16:creationId xmlns:a16="http://schemas.microsoft.com/office/drawing/2014/main" id="{3C51B27D-04BF-FCA6-0801-18AAAD0A0CAA}"/>
              </a:ext>
            </a:extLst>
          </p:cNvPr>
          <p:cNvSpPr>
            <a:spLocks noGrp="1"/>
          </p:cNvSpPr>
          <p:nvPr>
            <p:ph idx="1"/>
          </p:nvPr>
        </p:nvSpPr>
        <p:spPr>
          <a:xfrm>
            <a:off x="838200" y="829560"/>
            <a:ext cx="10515600" cy="5891751"/>
          </a:xfrm>
        </p:spPr>
        <p:txBody>
          <a:bodyPr/>
          <a:lstStyle/>
          <a:p>
            <a:r>
              <a:rPr lang="en-US" sz="1800" dirty="0"/>
              <a:t>SpaceX has revolutionized the aerospace industry by developing reusable Falcon 9 rockets. The ability to successfully land and reuse the first-stage booster significantly reduces launch costs and increases operational efficiency.</a:t>
            </a:r>
          </a:p>
          <a:p>
            <a:r>
              <a:rPr lang="en-US" sz="1800" dirty="0"/>
              <a:t>However, not all landings are successful. Landing outcomes depend on multiple technical and operational factors such as payload mass, launch site, orbit type, and mission profile.</a:t>
            </a:r>
          </a:p>
          <a:p>
            <a:r>
              <a:rPr lang="en-US" sz="1800" dirty="0"/>
              <a:t>Understanding and predicting landing success is critical for:</a:t>
            </a:r>
          </a:p>
          <a:p>
            <a:r>
              <a:rPr lang="en-US" sz="1800" dirty="0"/>
              <a:t>Estimating mission reliability</a:t>
            </a:r>
          </a:p>
          <a:p>
            <a:r>
              <a:rPr lang="en-US" sz="1800" dirty="0"/>
              <a:t>Assessing cost efficiency of reusability</a:t>
            </a:r>
          </a:p>
          <a:p>
            <a:r>
              <a:rPr lang="en-US" sz="1800" dirty="0"/>
              <a:t>Supporting data-driven aerospace decision-making</a:t>
            </a:r>
          </a:p>
          <a:p>
            <a:r>
              <a:rPr lang="en-US" sz="1800" dirty="0"/>
              <a:t>This project leverages historical launch data to analyze these factors and build predictive models for landing outcomes.</a:t>
            </a:r>
          </a:p>
          <a:p>
            <a:r>
              <a:rPr lang="en-US" sz="1800" b="1" dirty="0"/>
              <a:t>Problems to Find Answers</a:t>
            </a:r>
          </a:p>
          <a:p>
            <a:r>
              <a:rPr lang="en-US" sz="1800" dirty="0"/>
              <a:t>What factors most influence Falcon 9 first-stage landing success?</a:t>
            </a:r>
          </a:p>
          <a:p>
            <a:r>
              <a:rPr lang="en-US" sz="1800" dirty="0"/>
              <a:t>How does payload mass affect the probability of a successful landing?</a:t>
            </a:r>
          </a:p>
          <a:p>
            <a:r>
              <a:rPr lang="en-US" sz="1800" dirty="0"/>
              <a:t>Do launch sites and orbit types impact landing outcomes?</a:t>
            </a:r>
          </a:p>
          <a:p>
            <a:r>
              <a:rPr lang="en-US" sz="1800" dirty="0"/>
              <a:t>Has landing success improved over time?</a:t>
            </a:r>
          </a:p>
          <a:p>
            <a:r>
              <a:rPr lang="en-US" sz="1800" dirty="0"/>
              <a:t>Can machine learning models accurately predict landing success based on historical data?</a:t>
            </a:r>
          </a:p>
        </p:txBody>
      </p:sp>
    </p:spTree>
    <p:extLst>
      <p:ext uri="{BB962C8B-B14F-4D97-AF65-F5344CB8AC3E}">
        <p14:creationId xmlns:p14="http://schemas.microsoft.com/office/powerpoint/2010/main" val="1673900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86D2-DB21-C2B8-E08D-6FFDFC0A6231}"/>
              </a:ext>
            </a:extLst>
          </p:cNvPr>
          <p:cNvSpPr>
            <a:spLocks noGrp="1"/>
          </p:cNvSpPr>
          <p:nvPr>
            <p:ph type="title"/>
          </p:nvPr>
        </p:nvSpPr>
        <p:spPr>
          <a:xfrm>
            <a:off x="0" y="161188"/>
            <a:ext cx="10515600" cy="407873"/>
          </a:xfrm>
        </p:spPr>
        <p:txBody>
          <a:bodyPr/>
          <a:lstStyle/>
          <a:p>
            <a:r>
              <a:rPr lang="en-US" sz="2800" b="1" dirty="0">
                <a:latin typeface="+mn-lt"/>
              </a:rPr>
              <a:t>Conclusions</a:t>
            </a:r>
            <a:br>
              <a:rPr lang="en-US" sz="2800" b="1" dirty="0">
                <a:latin typeface="+mn-lt"/>
              </a:rPr>
            </a:br>
            <a:endParaRPr lang="en-US" sz="2800" b="1" dirty="0">
              <a:latin typeface="+mn-lt"/>
            </a:endParaRPr>
          </a:p>
        </p:txBody>
      </p:sp>
      <p:sp>
        <p:nvSpPr>
          <p:cNvPr id="3" name="Content Placeholder 2">
            <a:extLst>
              <a:ext uri="{FF2B5EF4-FFF2-40B4-BE49-F238E27FC236}">
                <a16:creationId xmlns:a16="http://schemas.microsoft.com/office/drawing/2014/main" id="{14838189-88B9-8353-5AC4-04E446E11010}"/>
              </a:ext>
            </a:extLst>
          </p:cNvPr>
          <p:cNvSpPr>
            <a:spLocks noGrp="1"/>
          </p:cNvSpPr>
          <p:nvPr>
            <p:ph idx="1"/>
          </p:nvPr>
        </p:nvSpPr>
        <p:spPr>
          <a:xfrm>
            <a:off x="0" y="667394"/>
            <a:ext cx="12192000" cy="3459637"/>
          </a:xfrm>
        </p:spPr>
        <p:txBody>
          <a:bodyPr/>
          <a:lstStyle/>
          <a:p>
            <a:pPr marL="0" indent="0">
              <a:buNone/>
            </a:pPr>
            <a:r>
              <a:rPr lang="en-US" sz="1800" b="1" dirty="0"/>
              <a:t>Key Analytical Findings</a:t>
            </a:r>
          </a:p>
          <a:p>
            <a:r>
              <a:rPr lang="en-US" sz="1800" b="1" dirty="0"/>
              <a:t>Launch Site Impact</a:t>
            </a:r>
            <a:endParaRPr lang="en-US" sz="1800" dirty="0"/>
          </a:p>
          <a:p>
            <a:pPr lvl="1"/>
            <a:r>
              <a:rPr lang="en-US" sz="1800" dirty="0"/>
              <a:t>KSC LC-39A had both the highest number of successful launches and the highest success ratio.</a:t>
            </a:r>
          </a:p>
          <a:p>
            <a:pPr lvl="1"/>
            <a:r>
              <a:rPr lang="en-US" sz="1800" dirty="0"/>
              <a:t>Launch performance varies significantly across sites.</a:t>
            </a:r>
          </a:p>
          <a:p>
            <a:r>
              <a:rPr lang="en-US" sz="1800" b="1" dirty="0"/>
              <a:t>Payload Influence</a:t>
            </a:r>
            <a:endParaRPr lang="en-US" sz="1800" dirty="0"/>
          </a:p>
          <a:p>
            <a:pPr lvl="1"/>
            <a:r>
              <a:rPr lang="en-US" sz="1800" dirty="0"/>
              <a:t>Mid-range payloads (approximately 3000–6000 kg) showed higher success consistency.</a:t>
            </a:r>
          </a:p>
          <a:p>
            <a:pPr lvl="1"/>
            <a:r>
              <a:rPr lang="en-US" sz="1800" dirty="0"/>
              <a:t>Very low payloads had more mixed outcomes.</a:t>
            </a:r>
          </a:p>
          <a:p>
            <a:r>
              <a:rPr lang="en-US" sz="1800" b="1" dirty="0"/>
              <a:t>Booster Version Evolution</a:t>
            </a:r>
            <a:endParaRPr lang="en-US" sz="1800" dirty="0"/>
          </a:p>
          <a:p>
            <a:pPr lvl="1"/>
            <a:r>
              <a:rPr lang="en-US" sz="1800" dirty="0"/>
              <a:t>Later booster versions (FT, B4, B5) demonstrated improved success rates compared to earlier versions (v1.0, v1.1).</a:t>
            </a:r>
          </a:p>
          <a:p>
            <a:pPr lvl="1"/>
            <a:r>
              <a:rPr lang="en-US" sz="1800" dirty="0"/>
              <a:t>Technological improvement clearly correlates with higher landing reliability.</a:t>
            </a:r>
          </a:p>
          <a:p>
            <a:endParaRPr lang="en-US" sz="1800" dirty="0"/>
          </a:p>
        </p:txBody>
      </p:sp>
      <p:sp>
        <p:nvSpPr>
          <p:cNvPr id="5" name="TextBox 4">
            <a:extLst>
              <a:ext uri="{FF2B5EF4-FFF2-40B4-BE49-F238E27FC236}">
                <a16:creationId xmlns:a16="http://schemas.microsoft.com/office/drawing/2014/main" id="{9C20A05D-D29A-9FE8-CAE3-EC0D57AF33CB}"/>
              </a:ext>
            </a:extLst>
          </p:cNvPr>
          <p:cNvSpPr txBox="1"/>
          <p:nvPr/>
        </p:nvSpPr>
        <p:spPr>
          <a:xfrm>
            <a:off x="0" y="3995678"/>
            <a:ext cx="12192000" cy="2862322"/>
          </a:xfrm>
          <a:prstGeom prst="rect">
            <a:avLst/>
          </a:prstGeom>
          <a:noFill/>
        </p:spPr>
        <p:txBody>
          <a:bodyPr wrap="square">
            <a:spAutoFit/>
          </a:bodyPr>
          <a:lstStyle/>
          <a:p>
            <a:pPr>
              <a:buNone/>
            </a:pPr>
            <a:r>
              <a:rPr lang="en-US" b="1" dirty="0"/>
              <a:t>Model Performance Conclusion</a:t>
            </a:r>
          </a:p>
          <a:p>
            <a:pPr>
              <a:buNone/>
            </a:pPr>
            <a:r>
              <a:rPr lang="en-US" dirty="0"/>
              <a:t>Four classification models were built and tuned:</a:t>
            </a:r>
          </a:p>
          <a:p>
            <a:pPr>
              <a:buFont typeface="Arial" panose="020B0604020202020204" pitchFamily="34" charset="0"/>
              <a:buChar char="•"/>
            </a:pPr>
            <a:r>
              <a:rPr lang="en-US" dirty="0"/>
              <a:t>Logistic Regression</a:t>
            </a:r>
          </a:p>
          <a:p>
            <a:pPr>
              <a:buFont typeface="Arial" panose="020B0604020202020204" pitchFamily="34" charset="0"/>
              <a:buChar char="•"/>
            </a:pPr>
            <a:r>
              <a:rPr lang="en-US" dirty="0"/>
              <a:t>SVM</a:t>
            </a:r>
          </a:p>
          <a:p>
            <a:pPr>
              <a:buFont typeface="Arial" panose="020B0604020202020204" pitchFamily="34" charset="0"/>
              <a:buChar char="•"/>
            </a:pPr>
            <a:r>
              <a:rPr lang="en-US" dirty="0"/>
              <a:t>Decision Tree</a:t>
            </a:r>
          </a:p>
          <a:p>
            <a:pPr>
              <a:buFont typeface="Arial" panose="020B0604020202020204" pitchFamily="34" charset="0"/>
              <a:buChar char="•"/>
            </a:pPr>
            <a:r>
              <a:rPr lang="en-US" dirty="0"/>
              <a:t>KNN</a:t>
            </a:r>
          </a:p>
          <a:p>
            <a:pPr>
              <a:buNone/>
            </a:pPr>
            <a:r>
              <a:rPr lang="en-US" dirty="0"/>
              <a:t>All achieved similar test accuracy (~83%).</a:t>
            </a:r>
          </a:p>
          <a:p>
            <a:pPr>
              <a:buNone/>
            </a:pPr>
            <a:r>
              <a:rPr lang="en-US" dirty="0"/>
              <a:t>However, the </a:t>
            </a:r>
            <a:r>
              <a:rPr lang="en-US" b="1" dirty="0"/>
              <a:t>Decision Tree model achieved the highest cross-validation accuracy (~88.9%)</a:t>
            </a:r>
            <a:r>
              <a:rPr lang="en-US" dirty="0"/>
              <a:t> and demonstrated strong recall (1.00) and F1-score (~0.89).</a:t>
            </a:r>
          </a:p>
          <a:p>
            <a:pPr>
              <a:buNone/>
            </a:pPr>
            <a:r>
              <a:rPr lang="en-US" dirty="0"/>
              <a:t>Therefore, </a:t>
            </a:r>
            <a:r>
              <a:rPr lang="en-US" b="1" dirty="0"/>
              <a:t>Decision Tree was selected as the best-performing predictive model</a:t>
            </a:r>
            <a:r>
              <a:rPr lang="en-US" dirty="0"/>
              <a:t>.</a:t>
            </a:r>
          </a:p>
        </p:txBody>
      </p:sp>
    </p:spTree>
    <p:extLst>
      <p:ext uri="{BB962C8B-B14F-4D97-AF65-F5344CB8AC3E}">
        <p14:creationId xmlns:p14="http://schemas.microsoft.com/office/powerpoint/2010/main" val="2011697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A6EDF-602B-50A3-809A-4B7896A9F5AA}"/>
              </a:ext>
            </a:extLst>
          </p:cNvPr>
          <p:cNvSpPr>
            <a:spLocks noGrp="1"/>
          </p:cNvSpPr>
          <p:nvPr>
            <p:ph type="title"/>
          </p:nvPr>
        </p:nvSpPr>
        <p:spPr/>
        <p:txBody>
          <a:bodyPr/>
          <a:lstStyle/>
          <a:p>
            <a:r>
              <a:rPr lang="en-US" sz="2800" b="1" dirty="0">
                <a:latin typeface="+mn-lt"/>
              </a:rPr>
              <a:t>Overall Conclusion</a:t>
            </a:r>
            <a:br>
              <a:rPr lang="en-US" b="1" dirty="0"/>
            </a:br>
            <a:endParaRPr lang="en-US" dirty="0"/>
          </a:p>
        </p:txBody>
      </p:sp>
      <p:sp>
        <p:nvSpPr>
          <p:cNvPr id="3" name="Content Placeholder 2">
            <a:extLst>
              <a:ext uri="{FF2B5EF4-FFF2-40B4-BE49-F238E27FC236}">
                <a16:creationId xmlns:a16="http://schemas.microsoft.com/office/drawing/2014/main" id="{E569F600-A796-3C17-BBED-BBC004B59954}"/>
              </a:ext>
            </a:extLst>
          </p:cNvPr>
          <p:cNvSpPr>
            <a:spLocks noGrp="1"/>
          </p:cNvSpPr>
          <p:nvPr>
            <p:ph idx="1"/>
          </p:nvPr>
        </p:nvSpPr>
        <p:spPr>
          <a:xfrm>
            <a:off x="838200" y="1005877"/>
            <a:ext cx="10515600" cy="4351338"/>
          </a:xfrm>
        </p:spPr>
        <p:txBody>
          <a:bodyPr/>
          <a:lstStyle/>
          <a:p>
            <a:pPr marL="0" indent="0">
              <a:buNone/>
            </a:pPr>
            <a:r>
              <a:rPr lang="en-US" sz="1800" dirty="0"/>
              <a:t>The analysis confirms that:</a:t>
            </a:r>
          </a:p>
          <a:p>
            <a:r>
              <a:rPr lang="en-US" sz="1800" dirty="0"/>
              <a:t>Landing success is strongly influenced by booster version and payload characteristics.</a:t>
            </a:r>
          </a:p>
          <a:p>
            <a:r>
              <a:rPr lang="en-US" sz="1800" dirty="0"/>
              <a:t>SpaceX's technological evolution significantly improved landing reliability.</a:t>
            </a:r>
          </a:p>
          <a:p>
            <a:r>
              <a:rPr lang="en-US" sz="1800" dirty="0"/>
              <a:t>Machine learning models can effectively predict landing outcomes with high reliability.</a:t>
            </a:r>
          </a:p>
          <a:p>
            <a:r>
              <a:rPr lang="en-US" sz="1800" dirty="0"/>
              <a:t>This project demonstrates how data analytics and machine learning can support aerospace operational decision-making and performance optimization.</a:t>
            </a:r>
          </a:p>
          <a:p>
            <a:endParaRPr lang="en-US" sz="1800" dirty="0"/>
          </a:p>
        </p:txBody>
      </p:sp>
    </p:spTree>
    <p:extLst>
      <p:ext uri="{BB962C8B-B14F-4D97-AF65-F5344CB8AC3E}">
        <p14:creationId xmlns:p14="http://schemas.microsoft.com/office/powerpoint/2010/main" val="1300127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654A9-355E-6EDA-DE20-D1903967B67F}"/>
              </a:ext>
            </a:extLst>
          </p:cNvPr>
          <p:cNvSpPr>
            <a:spLocks noGrp="1"/>
          </p:cNvSpPr>
          <p:nvPr>
            <p:ph type="title"/>
          </p:nvPr>
        </p:nvSpPr>
        <p:spPr>
          <a:xfrm>
            <a:off x="838200" y="365125"/>
            <a:ext cx="10515600" cy="436153"/>
          </a:xfrm>
        </p:spPr>
        <p:txBody>
          <a:bodyPr/>
          <a:lstStyle/>
          <a:p>
            <a:r>
              <a:rPr lang="en-US" sz="2800" b="1" dirty="0">
                <a:latin typeface="+mn-lt"/>
              </a:rPr>
              <a:t>Methodology</a:t>
            </a:r>
          </a:p>
        </p:txBody>
      </p:sp>
      <p:sp>
        <p:nvSpPr>
          <p:cNvPr id="3" name="Content Placeholder 2">
            <a:extLst>
              <a:ext uri="{FF2B5EF4-FFF2-40B4-BE49-F238E27FC236}">
                <a16:creationId xmlns:a16="http://schemas.microsoft.com/office/drawing/2014/main" id="{6E05EF20-7811-0CA5-069C-D9F6E08F0D09}"/>
              </a:ext>
            </a:extLst>
          </p:cNvPr>
          <p:cNvSpPr>
            <a:spLocks noGrp="1"/>
          </p:cNvSpPr>
          <p:nvPr>
            <p:ph idx="1"/>
          </p:nvPr>
        </p:nvSpPr>
        <p:spPr>
          <a:xfrm>
            <a:off x="838200" y="741157"/>
            <a:ext cx="10515600" cy="6116843"/>
          </a:xfrm>
        </p:spPr>
        <p:txBody>
          <a:bodyPr/>
          <a:lstStyle/>
          <a:p>
            <a:r>
              <a:rPr lang="en-US" sz="1800" b="1" dirty="0"/>
              <a:t>Executive Summary</a:t>
            </a:r>
          </a:p>
          <a:p>
            <a:r>
              <a:rPr lang="en-US" sz="1800" dirty="0"/>
              <a:t>A structured data science workflow was followed: data collection, preprocessing, exploratory analysis, interactive visualization, and predictive modeling to estimate Falcon 9 landing success.</a:t>
            </a:r>
          </a:p>
          <a:p>
            <a:r>
              <a:rPr lang="en-US" sz="1800" b="1" dirty="0"/>
              <a:t>Data Collection</a:t>
            </a:r>
          </a:p>
          <a:p>
            <a:r>
              <a:rPr lang="en-US" sz="1800" dirty="0"/>
              <a:t>Launch data was gathered using the SpaceX REST API and historical landing outcomes were extracted through web scraping. The data was converted into structured Pandas Data Frames and merged into a unified dataset.</a:t>
            </a:r>
          </a:p>
          <a:p>
            <a:r>
              <a:rPr lang="en-US" sz="1800" b="1" dirty="0"/>
              <a:t>Data Wrangling &amp; Processing</a:t>
            </a:r>
          </a:p>
          <a:p>
            <a:r>
              <a:rPr lang="en-US" sz="1800" dirty="0"/>
              <a:t>The dataset was cleaned, missing values were handled, categorical variables were encoded, and a binary landing success target variable was created.</a:t>
            </a:r>
          </a:p>
          <a:p>
            <a:r>
              <a:rPr lang="en-US" sz="1800" b="1" dirty="0"/>
              <a:t>Exploratory Data Analysis (EDA)</a:t>
            </a:r>
          </a:p>
          <a:p>
            <a:r>
              <a:rPr lang="en-US" sz="1800" dirty="0"/>
              <a:t>SQL queries and visualizations were used to analyze launch trends, payload impact, orbit influence, and success rates over time.</a:t>
            </a:r>
          </a:p>
          <a:p>
            <a:r>
              <a:rPr lang="en-US" sz="1800" b="1" dirty="0"/>
              <a:t>Interactive Visual Analytics</a:t>
            </a:r>
          </a:p>
          <a:p>
            <a:r>
              <a:rPr lang="en-US" sz="1800" dirty="0"/>
              <a:t>Folium and Plotly Dash were used to create interactive maps and dashboards for launch site analysis and success rate visualization.</a:t>
            </a:r>
          </a:p>
          <a:p>
            <a:r>
              <a:rPr lang="en-US" sz="1800" b="1" dirty="0"/>
              <a:t>Predictive Modeling</a:t>
            </a:r>
          </a:p>
          <a:p>
            <a:r>
              <a:rPr lang="en-US" sz="1800" dirty="0"/>
              <a:t>Classification models (Logistic Regression, SVM, Decision Tree, KNN) were built, tuned, and evaluated using train-test split and cross-validation to identify the best-performing model.</a:t>
            </a:r>
          </a:p>
          <a:p>
            <a:endParaRPr lang="en-US" sz="1800" dirty="0"/>
          </a:p>
        </p:txBody>
      </p:sp>
    </p:spTree>
    <p:extLst>
      <p:ext uri="{BB962C8B-B14F-4D97-AF65-F5344CB8AC3E}">
        <p14:creationId xmlns:p14="http://schemas.microsoft.com/office/powerpoint/2010/main" val="213794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0E02-9457-FC15-5EF2-ED7134F5C080}"/>
              </a:ext>
            </a:extLst>
          </p:cNvPr>
          <p:cNvSpPr>
            <a:spLocks noGrp="1"/>
          </p:cNvSpPr>
          <p:nvPr>
            <p:ph type="title"/>
          </p:nvPr>
        </p:nvSpPr>
        <p:spPr>
          <a:xfrm>
            <a:off x="838200" y="365126"/>
            <a:ext cx="10515600" cy="417300"/>
          </a:xfrm>
        </p:spPr>
        <p:txBody>
          <a:bodyPr/>
          <a:lstStyle/>
          <a:p>
            <a:r>
              <a:rPr lang="en-US" sz="2800" b="1" dirty="0">
                <a:latin typeface="+mn-lt"/>
              </a:rPr>
              <a:t>Data Collection</a:t>
            </a:r>
          </a:p>
        </p:txBody>
      </p:sp>
      <p:sp>
        <p:nvSpPr>
          <p:cNvPr id="3" name="Content Placeholder 2">
            <a:extLst>
              <a:ext uri="{FF2B5EF4-FFF2-40B4-BE49-F238E27FC236}">
                <a16:creationId xmlns:a16="http://schemas.microsoft.com/office/drawing/2014/main" id="{3C36AE48-C3D2-A417-2EA2-18269021E423}"/>
              </a:ext>
            </a:extLst>
          </p:cNvPr>
          <p:cNvSpPr>
            <a:spLocks noGrp="1"/>
          </p:cNvSpPr>
          <p:nvPr>
            <p:ph idx="1"/>
          </p:nvPr>
        </p:nvSpPr>
        <p:spPr>
          <a:xfrm>
            <a:off x="838200" y="782426"/>
            <a:ext cx="10515600" cy="5929459"/>
          </a:xfrm>
        </p:spPr>
        <p:txBody>
          <a:bodyPr/>
          <a:lstStyle/>
          <a:p>
            <a:r>
              <a:rPr lang="en-US" sz="1800" b="1" dirty="0"/>
              <a:t>Data Sources</a:t>
            </a:r>
          </a:p>
          <a:p>
            <a:r>
              <a:rPr lang="en-US" sz="1800" b="1" dirty="0"/>
              <a:t>SpaceX REST API</a:t>
            </a:r>
            <a:endParaRPr lang="en-US" sz="1800" dirty="0"/>
          </a:p>
          <a:p>
            <a:pPr lvl="1"/>
            <a:r>
              <a:rPr lang="en-US" sz="1800" dirty="0"/>
              <a:t>Launch details</a:t>
            </a:r>
          </a:p>
          <a:p>
            <a:pPr lvl="1"/>
            <a:r>
              <a:rPr lang="en-US" sz="1800" dirty="0"/>
              <a:t>Payload mass</a:t>
            </a:r>
          </a:p>
          <a:p>
            <a:pPr lvl="1"/>
            <a:r>
              <a:rPr lang="en-US" sz="1800" dirty="0"/>
              <a:t>Orbit type</a:t>
            </a:r>
          </a:p>
          <a:p>
            <a:pPr lvl="1"/>
            <a:r>
              <a:rPr lang="en-US" sz="1800" dirty="0"/>
              <a:t>Launch site</a:t>
            </a:r>
          </a:p>
          <a:p>
            <a:pPr lvl="1"/>
            <a:r>
              <a:rPr lang="en-US" sz="1800" dirty="0"/>
              <a:t>Booster version</a:t>
            </a:r>
          </a:p>
          <a:p>
            <a:r>
              <a:rPr lang="en-US" sz="1800" b="1" dirty="0"/>
              <a:t>Wikipedia Web Scraping</a:t>
            </a:r>
            <a:endParaRPr lang="en-US" sz="1800" dirty="0"/>
          </a:p>
          <a:p>
            <a:pPr lvl="1"/>
            <a:r>
              <a:rPr lang="en-US" sz="1800" dirty="0"/>
              <a:t>Historical landing outcomes</a:t>
            </a:r>
          </a:p>
          <a:p>
            <a:pPr lvl="1"/>
            <a:r>
              <a:rPr lang="en-US" sz="1800" dirty="0"/>
              <a:t>Booster reuse information</a:t>
            </a:r>
          </a:p>
          <a:p>
            <a:pPr marL="457200" lvl="1" indent="0">
              <a:buNone/>
            </a:pPr>
            <a:endParaRPr lang="en-US" sz="1800" dirty="0"/>
          </a:p>
          <a:p>
            <a:endParaRPr lang="en-US" sz="1800" dirty="0"/>
          </a:p>
        </p:txBody>
      </p:sp>
    </p:spTree>
    <p:extLst>
      <p:ext uri="{BB962C8B-B14F-4D97-AF65-F5344CB8AC3E}">
        <p14:creationId xmlns:p14="http://schemas.microsoft.com/office/powerpoint/2010/main" val="3770196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704EC-14ED-03E1-0639-B8509F15148E}"/>
              </a:ext>
            </a:extLst>
          </p:cNvPr>
          <p:cNvSpPr>
            <a:spLocks noGrp="1"/>
          </p:cNvSpPr>
          <p:nvPr>
            <p:ph type="title"/>
          </p:nvPr>
        </p:nvSpPr>
        <p:spPr>
          <a:xfrm>
            <a:off x="838200" y="365125"/>
            <a:ext cx="10515600" cy="426727"/>
          </a:xfrm>
        </p:spPr>
        <p:txBody>
          <a:bodyPr/>
          <a:lstStyle/>
          <a:p>
            <a:r>
              <a:rPr lang="en-US" sz="2800" b="1" dirty="0">
                <a:latin typeface="+mn-lt"/>
              </a:rPr>
              <a:t>Data Collection – SpaceX API</a:t>
            </a:r>
          </a:p>
        </p:txBody>
      </p:sp>
      <p:sp>
        <p:nvSpPr>
          <p:cNvPr id="3" name="Content Placeholder 2">
            <a:extLst>
              <a:ext uri="{FF2B5EF4-FFF2-40B4-BE49-F238E27FC236}">
                <a16:creationId xmlns:a16="http://schemas.microsoft.com/office/drawing/2014/main" id="{5D6D09B1-661F-63F1-F7F9-85F09C0FA72A}"/>
              </a:ext>
            </a:extLst>
          </p:cNvPr>
          <p:cNvSpPr>
            <a:spLocks noGrp="1"/>
          </p:cNvSpPr>
          <p:nvPr>
            <p:ph idx="1"/>
          </p:nvPr>
        </p:nvSpPr>
        <p:spPr>
          <a:xfrm>
            <a:off x="838200" y="791852"/>
            <a:ext cx="5257800" cy="5806911"/>
          </a:xfrm>
        </p:spPr>
        <p:txBody>
          <a:bodyPr/>
          <a:lstStyle/>
          <a:p>
            <a:r>
              <a:rPr lang="en-US" sz="1800" dirty="0"/>
              <a:t>Sent HTTP GET requests to SpaceX public REST API endpoints</a:t>
            </a:r>
          </a:p>
          <a:p>
            <a:r>
              <a:rPr lang="en-US" sz="1800" dirty="0"/>
              <a:t>Retrieved structured launch records in JSON format</a:t>
            </a:r>
          </a:p>
          <a:p>
            <a:r>
              <a:rPr lang="en-US" sz="1800" dirty="0"/>
              <a:t>Parsed nested JSON objects to extract mission-specific variables</a:t>
            </a:r>
          </a:p>
          <a:p>
            <a:r>
              <a:rPr lang="en-US" sz="1800" dirty="0"/>
              <a:t>Selected relevant fields: flight number, payload mass, orbit, launch site, booster version, landing outcome</a:t>
            </a:r>
          </a:p>
          <a:p>
            <a:r>
              <a:rPr lang="en-US" sz="1800" dirty="0"/>
              <a:t>Flattened nested JSON structures into tabular format</a:t>
            </a:r>
          </a:p>
          <a:p>
            <a:r>
              <a:rPr lang="en-US" sz="1800" dirty="0"/>
              <a:t>Used </a:t>
            </a:r>
            <a:r>
              <a:rPr lang="en-US" sz="1800" b="1" dirty="0"/>
              <a:t>pandas.json_normalize() </a:t>
            </a:r>
            <a:r>
              <a:rPr lang="en-US" sz="1800" dirty="0"/>
              <a:t>to normalize hierarchical JSON into a structured DataFrame</a:t>
            </a:r>
          </a:p>
          <a:p>
            <a:r>
              <a:rPr lang="en-US" sz="1800" dirty="0"/>
              <a:t>Filtered required columns and removed unnecessary attributes</a:t>
            </a:r>
          </a:p>
          <a:p>
            <a:r>
              <a:rPr lang="en-US" sz="1800" dirty="0"/>
              <a:t>Generated a clean, structured launch dataset ready for preprocessing</a:t>
            </a:r>
          </a:p>
          <a:p>
            <a:r>
              <a:rPr lang="en-US" sz="1800" dirty="0"/>
              <a:t>GitHub Url: </a:t>
            </a:r>
            <a:r>
              <a:rPr lang="en-US" sz="1800" dirty="0">
                <a:hlinkClick r:id="rId2"/>
              </a:rPr>
              <a:t>https://github.com/chetan-957/IBM-Capstone/blob/main/jupyter-labs-spacex-data-collection-api%20with%20answers.ipynb</a:t>
            </a:r>
            <a:endParaRPr lang="en-US" sz="1800" dirty="0"/>
          </a:p>
          <a:p>
            <a:endParaRPr lang="en-US" sz="1800" dirty="0"/>
          </a:p>
        </p:txBody>
      </p:sp>
      <p:pic>
        <p:nvPicPr>
          <p:cNvPr id="5" name="Picture 4">
            <a:extLst>
              <a:ext uri="{FF2B5EF4-FFF2-40B4-BE49-F238E27FC236}">
                <a16:creationId xmlns:a16="http://schemas.microsoft.com/office/drawing/2014/main" id="{30689FE2-A907-ADEA-9D5E-79392425FC7E}"/>
              </a:ext>
            </a:extLst>
          </p:cNvPr>
          <p:cNvPicPr>
            <a:picLocks noChangeAspect="1"/>
          </p:cNvPicPr>
          <p:nvPr/>
        </p:nvPicPr>
        <p:blipFill>
          <a:blip r:embed="rId3"/>
          <a:stretch>
            <a:fillRect/>
          </a:stretch>
        </p:blipFill>
        <p:spPr>
          <a:xfrm>
            <a:off x="7315201" y="47888"/>
            <a:ext cx="4038600" cy="6550875"/>
          </a:xfrm>
          <a:prstGeom prst="rect">
            <a:avLst/>
          </a:prstGeom>
        </p:spPr>
      </p:pic>
    </p:spTree>
    <p:extLst>
      <p:ext uri="{BB962C8B-B14F-4D97-AF65-F5344CB8AC3E}">
        <p14:creationId xmlns:p14="http://schemas.microsoft.com/office/powerpoint/2010/main" val="170403579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infopath/2007/PartnerControls"/>
    <ds:schemaRef ds:uri="http://purl.org/dc/terms/"/>
    <ds:schemaRef ds:uri="155be751-a274-42e8-93fb-f39d3b9bccc8"/>
    <ds:schemaRef ds:uri="http://schemas.microsoft.com/office/2006/documentManagement/types"/>
    <ds:schemaRef ds:uri="http://www.w3.org/XML/1998/namespace"/>
    <ds:schemaRef ds:uri="http://purl.org/dc/elements/1.1/"/>
    <ds:schemaRef ds:uri="http://schemas.microsoft.com/office/2006/metadata/properties"/>
    <ds:schemaRef ds:uri="f80a141d-92ca-4d3d-9308-f7e7b1d44ce8"/>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1351</TotalTime>
  <Words>4927</Words>
  <Application>Microsoft Office PowerPoint</Application>
  <PresentationFormat>Widescreen</PresentationFormat>
  <Paragraphs>453</Paragraphs>
  <Slides>52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Abadi</vt:lpstr>
      <vt:lpstr>Arial</vt:lpstr>
      <vt:lpstr>Calibri</vt:lpstr>
      <vt:lpstr>IBM Plex Mono SemiBold</vt:lpstr>
      <vt:lpstr>Custom Design</vt:lpstr>
      <vt:lpstr>PowerPoint Presentation</vt:lpstr>
      <vt:lpstr>PowerPoint Presentation</vt:lpstr>
      <vt:lpstr>Executive Summary </vt:lpstr>
      <vt:lpstr>Executive Summary</vt:lpstr>
      <vt:lpstr>Introduction </vt:lpstr>
      <vt:lpstr>PowerPoint Presentation</vt:lpstr>
      <vt:lpstr>Methodology</vt:lpstr>
      <vt:lpstr>Data Collection</vt:lpstr>
      <vt:lpstr>Data Collection – SpaceX API</vt:lpstr>
      <vt:lpstr>Data Collection – Web Scraping</vt:lpstr>
      <vt:lpstr>Data Wrangling</vt:lpstr>
      <vt:lpstr>EDA With Data Visualization</vt:lpstr>
      <vt:lpstr>EDA With SQL</vt:lpstr>
      <vt:lpstr>Build an Interactive Map with Folium </vt:lpstr>
      <vt:lpstr>Build a Dashboard with Plotly Dash </vt:lpstr>
      <vt:lpstr>Predictive Analysis (Classification) </vt:lpstr>
      <vt:lpstr>PowerPoint Presentation</vt:lpstr>
      <vt:lpstr>PowerPoint Presentation</vt:lpstr>
      <vt:lpstr>Flight Number vs. Launch Site </vt:lpstr>
      <vt:lpstr>Flight Number vs. Launch Site </vt:lpstr>
      <vt:lpstr>Payload vs. Launch Site </vt:lpstr>
      <vt:lpstr>Payload vs. Launch Site </vt:lpstr>
      <vt:lpstr>Success Rate vs. Orbit Type </vt:lpstr>
      <vt:lpstr>Flight Number vs. Orbit Type </vt:lpstr>
      <vt:lpstr>Flight Number vs. Orbit Type </vt:lpstr>
      <vt:lpstr>Payload vs. Orbit Type </vt:lpstr>
      <vt:lpstr>Payload vs. Orbit Type </vt:lpstr>
      <vt:lpstr>Launch Success Yearly Trend </vt:lpstr>
      <vt:lpstr>All Launch Site Names </vt:lpstr>
      <vt:lpstr>Launch Site Names Begin with 'CCA' </vt:lpstr>
      <vt:lpstr>Total Payload Mass </vt:lpstr>
      <vt:lpstr>Average Payload Mass by F9 v1.1 </vt:lpstr>
      <vt:lpstr>First Successful Ground Landing Date </vt:lpstr>
      <vt:lpstr>Successful Drone Ship Landing with Payload between 4000 and 6000 </vt:lpstr>
      <vt:lpstr>Total Number of Successful and Failure Mission Outcomes </vt:lpstr>
      <vt:lpstr>Boosters Carried Maximum Payload </vt:lpstr>
      <vt:lpstr>2015 Launch Records </vt:lpstr>
      <vt:lpstr>Rank Landing Outcomes Between 2010-06-04 and 2017-03-20 </vt:lpstr>
      <vt:lpstr>PowerPoint Presentation</vt:lpstr>
      <vt:lpstr>Global Distribution of SpaceX Launch Sites</vt:lpstr>
      <vt:lpstr>Color-Labeled Launch Outcomes at CCAFS LC-40</vt:lpstr>
      <vt:lpstr>Proximity Analysis of Launch Site – CCAFS LC-40</vt:lpstr>
      <vt:lpstr>PowerPoint Presentation</vt:lpstr>
      <vt:lpstr>Launch Success Distribution Across All Sites</vt:lpstr>
      <vt:lpstr>KSC LC-39A – Highest Launch Success Ratio</vt:lpstr>
      <vt:lpstr>Payload Mass vs Launch Outcome Across All Sites</vt:lpstr>
      <vt:lpstr>PowerPoint Presentation</vt:lpstr>
      <vt:lpstr>Classification Accuracy </vt:lpstr>
      <vt:lpstr>Confusion Matrix </vt:lpstr>
      <vt:lpstr>Conclusions </vt:lpstr>
      <vt:lpstr>Overall 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chetan sai abhishek</cp:lastModifiedBy>
  <cp:revision>206</cp:revision>
  <dcterms:created xsi:type="dcterms:W3CDTF">2021-04-29T18:58:34Z</dcterms:created>
  <dcterms:modified xsi:type="dcterms:W3CDTF">2026-02-20T16:36:37Z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